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1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972" r:id="rId2"/>
    <p:sldId id="1115" r:id="rId3"/>
    <p:sldId id="1116" r:id="rId4"/>
    <p:sldId id="1066" r:id="rId5"/>
    <p:sldId id="1117" r:id="rId6"/>
    <p:sldId id="1118" r:id="rId7"/>
    <p:sldId id="1120" r:id="rId8"/>
    <p:sldId id="1121" r:id="rId9"/>
    <p:sldId id="1122" r:id="rId10"/>
    <p:sldId id="1123" r:id="rId11"/>
    <p:sldId id="1113" r:id="rId12"/>
    <p:sldId id="1124" r:id="rId13"/>
    <p:sldId id="1075" r:id="rId14"/>
    <p:sldId id="1076" r:id="rId15"/>
    <p:sldId id="1078" r:id="rId16"/>
    <p:sldId id="1080" r:id="rId17"/>
    <p:sldId id="1125" r:id="rId18"/>
    <p:sldId id="1126" r:id="rId19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i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1E1FF"/>
    <a:srgbClr val="009900"/>
    <a:srgbClr val="008000"/>
    <a:srgbClr val="99CCFF"/>
    <a:srgbClr val="00FFFF"/>
    <a:srgbClr val="993300"/>
    <a:srgbClr val="00CC00"/>
    <a:srgbClr val="00CC66"/>
    <a:srgbClr val="FF6600"/>
    <a:srgbClr val="66FF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6" autoAdjust="0"/>
    <p:restoredTop sz="94585" autoAdjust="0"/>
  </p:normalViewPr>
  <p:slideViewPr>
    <p:cSldViewPr>
      <p:cViewPr>
        <p:scale>
          <a:sx n="60" d="100"/>
          <a:sy n="6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66" d="100"/>
          <a:sy n="66" d="100"/>
        </p:scale>
        <p:origin x="-2364" y="-348"/>
      </p:cViewPr>
      <p:guideLst>
        <p:guide orient="horz" pos="3222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83369" cy="50913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0635" tIns="50316" rIns="100635" bIns="50316" numCol="1" anchor="t" anchorCtr="0" compatLnSpc="1">
            <a:prstTxWarp prst="textNoShape">
              <a:avLst/>
            </a:prstTxWarp>
          </a:bodyPr>
          <a:lstStyle>
            <a:lvl1pPr algn="l" defTabSz="1006484">
              <a:lnSpc>
                <a:spcPct val="100000"/>
              </a:lnSpc>
              <a:defRPr kumimoji="0" sz="1300">
                <a:latin typeface="Times New Roman" pitchFamily="18" charset="0"/>
              </a:defRPr>
            </a:lvl1pPr>
          </a:lstStyle>
          <a:p>
            <a:r>
              <a:rPr lang="en-US" dirty="0"/>
              <a:t>Gianmaria </a:t>
            </a:r>
            <a:r>
              <a:rPr lang="en-US" dirty="0" smtClean="0"/>
              <a:t>Martini</a:t>
            </a:r>
          </a:p>
          <a:p>
            <a:r>
              <a:rPr lang="en-US" dirty="0" smtClean="0"/>
              <a:t>Nicola Volta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0709" y="1"/>
            <a:ext cx="3081726" cy="50913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0635" tIns="50316" rIns="100635" bIns="50316" numCol="1" anchor="t" anchorCtr="0" compatLnSpc="1">
            <a:prstTxWarp prst="textNoShape">
              <a:avLst/>
            </a:prstTxWarp>
          </a:bodyPr>
          <a:lstStyle>
            <a:lvl1pPr algn="r" defTabSz="1006484">
              <a:lnSpc>
                <a:spcPct val="100000"/>
              </a:lnSpc>
              <a:defRPr kumimoji="0"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53951"/>
            <a:ext cx="3083369" cy="5057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0635" tIns="50316" rIns="100635" bIns="50316" numCol="1" anchor="b" anchorCtr="0" compatLnSpc="1">
            <a:prstTxWarp prst="textNoShape">
              <a:avLst/>
            </a:prstTxWarp>
          </a:bodyPr>
          <a:lstStyle>
            <a:lvl1pPr algn="l" defTabSz="1006484">
              <a:lnSpc>
                <a:spcPct val="100000"/>
              </a:lnSpc>
              <a:defRPr kumimoji="0"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0709" y="9753951"/>
            <a:ext cx="3081726" cy="50578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00635" tIns="50316" rIns="100635" bIns="50316" numCol="1" anchor="b" anchorCtr="0" compatLnSpc="1">
            <a:prstTxWarp prst="textNoShape">
              <a:avLst/>
            </a:prstTxWarp>
          </a:bodyPr>
          <a:lstStyle>
            <a:lvl1pPr algn="r" defTabSz="1006484">
              <a:lnSpc>
                <a:spcPct val="100000"/>
              </a:lnSpc>
              <a:defRPr kumimoji="0" sz="1300">
                <a:latin typeface="Times New Roman" pitchFamily="18" charset="0"/>
              </a:defRPr>
            </a:lvl1pPr>
          </a:lstStyle>
          <a:p>
            <a:fld id="{6E096C88-DB14-4443-AA4E-81FFA39053A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556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11238" y="762000"/>
            <a:ext cx="5089525" cy="38163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8983" y="4830081"/>
            <a:ext cx="5212831" cy="458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33" tIns="50666" rIns="101333" bIns="50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73154" y="9805050"/>
            <a:ext cx="868531" cy="29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062" tIns="48532" rIns="97062" bIns="48532" anchor="ctr">
            <a:spAutoFit/>
          </a:bodyPr>
          <a:lstStyle/>
          <a:p>
            <a:pPr defTabSz="969945">
              <a:lnSpc>
                <a:spcPct val="100000"/>
              </a:lnSpc>
              <a:spcBef>
                <a:spcPct val="50000"/>
              </a:spcBef>
            </a:pPr>
            <a:fld id="{5A3709A6-9A6D-44FA-8279-2783938BF462}" type="slidenum">
              <a:rPr lang="en-US" sz="1300">
                <a:solidFill>
                  <a:schemeClr val="tx2"/>
                </a:solidFill>
              </a:rPr>
              <a:pPr defTabSz="969945">
                <a:lnSpc>
                  <a:spcPct val="100000"/>
                </a:lnSpc>
                <a:spcBef>
                  <a:spcPct val="50000"/>
                </a:spcBef>
              </a:pPr>
              <a:t>‹N›</a:t>
            </a:fld>
            <a:endParaRPr lang="en-US" sz="1300" dirty="0">
              <a:solidFill>
                <a:schemeClr val="tx2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57618" y="9805054"/>
            <a:ext cx="1735421" cy="298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7062" tIns="48532" rIns="97062" bIns="48532" anchor="ctr">
            <a:spAutoFit/>
          </a:bodyPr>
          <a:lstStyle/>
          <a:p>
            <a:pPr defTabSz="969945">
              <a:lnSpc>
                <a:spcPct val="100000"/>
              </a:lnSpc>
              <a:spcBef>
                <a:spcPct val="50000"/>
              </a:spcBef>
            </a:pPr>
            <a:r>
              <a:rPr lang="en-US" sz="1300" dirty="0">
                <a:solidFill>
                  <a:schemeClr val="tx2"/>
                </a:solidFill>
              </a:rPr>
              <a:t>21 </a:t>
            </a:r>
            <a:r>
              <a:rPr lang="en-US" sz="1300" dirty="0" err="1">
                <a:solidFill>
                  <a:schemeClr val="tx2"/>
                </a:solidFill>
              </a:rPr>
              <a:t>novembre</a:t>
            </a:r>
            <a:r>
              <a:rPr lang="en-US" sz="1300" dirty="0">
                <a:solidFill>
                  <a:schemeClr val="tx2"/>
                </a:solidFill>
              </a:rPr>
              <a:t> 1997</a:t>
            </a:r>
          </a:p>
        </p:txBody>
      </p:sp>
    </p:spTree>
    <p:extLst>
      <p:ext uri="{BB962C8B-B14F-4D97-AF65-F5344CB8AC3E}">
        <p14:creationId xmlns:p14="http://schemas.microsoft.com/office/powerpoint/2010/main" xmlns="" val="866441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352800"/>
            <a:ext cx="44577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539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66800" y="1447800"/>
            <a:ext cx="7162800" cy="1485900"/>
          </a:xfrm>
        </p:spPr>
        <p:txBody>
          <a:bodyPr lIns="91440" rIns="91440"/>
          <a:lstStyle>
            <a:lvl1pPr algn="ctr">
              <a:defRPr sz="1800">
                <a:solidFill>
                  <a:srgbClr val="0000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539076" name="Line 4"/>
          <p:cNvSpPr>
            <a:spLocks noChangeShapeType="1"/>
          </p:cNvSpPr>
          <p:nvPr/>
        </p:nvSpPr>
        <p:spPr bwMode="auto">
          <a:xfrm flipV="1">
            <a:off x="228600" y="609600"/>
            <a:ext cx="8763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39077" name="Line 5"/>
          <p:cNvSpPr>
            <a:spLocks noChangeShapeType="1"/>
          </p:cNvSpPr>
          <p:nvPr/>
        </p:nvSpPr>
        <p:spPr bwMode="auto">
          <a:xfrm>
            <a:off x="228600" y="650875"/>
            <a:ext cx="876300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39079" name="Line 7"/>
          <p:cNvSpPr>
            <a:spLocks noChangeShapeType="1"/>
          </p:cNvSpPr>
          <p:nvPr/>
        </p:nvSpPr>
        <p:spPr bwMode="auto">
          <a:xfrm flipV="1">
            <a:off x="152400" y="6357958"/>
            <a:ext cx="8763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62750" y="76200"/>
            <a:ext cx="2152650" cy="5943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305550" cy="59436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43200" y="76200"/>
            <a:ext cx="6172200" cy="4572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04800" y="1066800"/>
            <a:ext cx="4191000" cy="4953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4953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4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05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stili</a:t>
            </a:r>
            <a:r>
              <a:rPr lang="en-US" dirty="0" smtClean="0"/>
              <a:t> del </a:t>
            </a:r>
            <a:r>
              <a:rPr lang="en-US" dirty="0" err="1" smtClean="0"/>
              <a:t>testo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schema</a:t>
            </a:r>
          </a:p>
          <a:p>
            <a:pPr lvl="1"/>
            <a:r>
              <a:rPr lang="en-US" dirty="0" err="1" smtClean="0"/>
              <a:t>Secondo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2"/>
            <a:r>
              <a:rPr lang="en-US" dirty="0" err="1" smtClean="0"/>
              <a:t>Terzo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3"/>
            <a:r>
              <a:rPr lang="en-US" dirty="0" smtClean="0"/>
              <a:t>Quarto </a:t>
            </a:r>
            <a:r>
              <a:rPr lang="en-US" dirty="0" err="1" smtClean="0"/>
              <a:t>livello</a:t>
            </a:r>
            <a:endParaRPr lang="en-US" dirty="0" smtClean="0"/>
          </a:p>
          <a:p>
            <a:pPr lvl="4"/>
            <a:r>
              <a:rPr lang="en-US" dirty="0" err="1" smtClean="0"/>
              <a:t>Quinto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</p:txBody>
      </p:sp>
      <p:sp>
        <p:nvSpPr>
          <p:cNvPr id="1538052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76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Fare </a:t>
            </a:r>
            <a:r>
              <a:rPr lang="en-US" dirty="0" err="1" smtClean="0"/>
              <a:t>clic</a:t>
            </a:r>
            <a:r>
              <a:rPr lang="en-US" dirty="0" smtClean="0"/>
              <a:t> per </a:t>
            </a:r>
            <a:r>
              <a:rPr lang="en-US" dirty="0" err="1" smtClean="0"/>
              <a:t>modificare</a:t>
            </a:r>
            <a:r>
              <a:rPr lang="en-US" dirty="0" smtClean="0"/>
              <a:t> lo stile del </a:t>
            </a:r>
            <a:r>
              <a:rPr lang="en-US" dirty="0" err="1" smtClean="0"/>
              <a:t>titolo</a:t>
            </a:r>
            <a:endParaRPr lang="en-US" dirty="0" smtClean="0"/>
          </a:p>
        </p:txBody>
      </p:sp>
      <p:sp>
        <p:nvSpPr>
          <p:cNvPr id="1538056" name="Line 1032"/>
          <p:cNvSpPr>
            <a:spLocks noChangeShapeType="1"/>
          </p:cNvSpPr>
          <p:nvPr/>
        </p:nvSpPr>
        <p:spPr bwMode="auto">
          <a:xfrm flipV="1">
            <a:off x="228600" y="609600"/>
            <a:ext cx="87630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38057" name="Line 1033"/>
          <p:cNvSpPr>
            <a:spLocks noChangeShapeType="1"/>
          </p:cNvSpPr>
          <p:nvPr/>
        </p:nvSpPr>
        <p:spPr bwMode="auto">
          <a:xfrm>
            <a:off x="228600" y="650875"/>
            <a:ext cx="8763000" cy="0"/>
          </a:xfrm>
          <a:prstGeom prst="line">
            <a:avLst/>
          </a:prstGeom>
          <a:noFill/>
          <a:ln w="127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38060" name="Rectangle 1036"/>
          <p:cNvSpPr>
            <a:spLocks noChangeArrowheads="1"/>
          </p:cNvSpPr>
          <p:nvPr/>
        </p:nvSpPr>
        <p:spPr bwMode="auto">
          <a:xfrm rot="-5400000">
            <a:off x="4329113" y="2043112"/>
            <a:ext cx="482600" cy="914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endParaRPr lang="it-IT">
              <a:solidFill>
                <a:srgbClr val="FFFF00"/>
              </a:solidFill>
            </a:endParaRPr>
          </a:p>
        </p:txBody>
      </p:sp>
      <p:sp>
        <p:nvSpPr>
          <p:cNvPr id="1538061" name="Line 1037"/>
          <p:cNvSpPr>
            <a:spLocks noChangeShapeType="1"/>
          </p:cNvSpPr>
          <p:nvPr/>
        </p:nvSpPr>
        <p:spPr bwMode="auto">
          <a:xfrm flipV="1">
            <a:off x="152400" y="6215082"/>
            <a:ext cx="87630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38064" name="Rectangle 1040"/>
          <p:cNvSpPr>
            <a:spLocks noChangeArrowheads="1"/>
          </p:cNvSpPr>
          <p:nvPr/>
        </p:nvSpPr>
        <p:spPr bwMode="auto">
          <a:xfrm>
            <a:off x="683568" y="6313334"/>
            <a:ext cx="1714511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it-IT" sz="1050" baseline="0" dirty="0" smtClean="0"/>
              <a:t>Università degli Studi</a:t>
            </a:r>
          </a:p>
          <a:p>
            <a:pPr>
              <a:lnSpc>
                <a:spcPct val="100000"/>
              </a:lnSpc>
            </a:pPr>
            <a:r>
              <a:rPr lang="it-IT" sz="1050" baseline="0" dirty="0" smtClean="0"/>
              <a:t>di Bergamo</a:t>
            </a:r>
            <a:endParaRPr lang="it-IT" sz="1050" baseline="0" dirty="0"/>
          </a:p>
        </p:txBody>
      </p:sp>
      <p:pic>
        <p:nvPicPr>
          <p:cNvPr id="1538067" name="Picture 1043" descr="Logo ufficiale Universit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85710" y="6286520"/>
            <a:ext cx="457200" cy="457200"/>
          </a:xfrm>
          <a:prstGeom prst="rect">
            <a:avLst/>
          </a:prstGeom>
          <a:noFill/>
        </p:spPr>
      </p:pic>
      <p:sp>
        <p:nvSpPr>
          <p:cNvPr id="1538068" name="Rectangle 1044"/>
          <p:cNvSpPr>
            <a:spLocks noChangeArrowheads="1"/>
          </p:cNvSpPr>
          <p:nvPr/>
        </p:nvSpPr>
        <p:spPr bwMode="auto">
          <a:xfrm>
            <a:off x="8501090" y="6410348"/>
            <a:ext cx="45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</a:pPr>
            <a:fld id="{4E035410-6BBD-4523-B4F9-573DBAE7CF0B}" type="slidenum">
              <a:rPr lang="it-IT" sz="1200"/>
              <a:pPr>
                <a:lnSpc>
                  <a:spcPct val="100000"/>
                </a:lnSpc>
              </a:pPr>
              <a:t>‹N›</a:t>
            </a:fld>
            <a:endParaRPr lang="it-IT" sz="1200" dirty="0"/>
          </a:p>
        </p:txBody>
      </p:sp>
      <p:sp>
        <p:nvSpPr>
          <p:cNvPr id="16" name="Rectangle 10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14942" y="6286520"/>
            <a:ext cx="328614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kumimoji="0" sz="11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it-IT" dirty="0" smtClean="0"/>
              <a:t>WIP 28 Gennaio 2014</a:t>
            </a:r>
            <a:endParaRPr lang="it-IT" sz="1200" dirty="0"/>
          </a:p>
        </p:txBody>
      </p:sp>
      <p:pic>
        <p:nvPicPr>
          <p:cNvPr id="15" name="Immagine 14" descr="logo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782215" y="6264696"/>
            <a:ext cx="493641" cy="476672"/>
          </a:xfrm>
          <a:prstGeom prst="rect">
            <a:avLst/>
          </a:prstGeom>
        </p:spPr>
      </p:pic>
      <p:sp>
        <p:nvSpPr>
          <p:cNvPr id="19" name="Rectangle 1040"/>
          <p:cNvSpPr>
            <a:spLocks noChangeArrowheads="1"/>
          </p:cNvSpPr>
          <p:nvPr userDrawn="1"/>
        </p:nvSpPr>
        <p:spPr bwMode="auto">
          <a:xfrm>
            <a:off x="3419872" y="6313334"/>
            <a:ext cx="1714511" cy="500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00000"/>
              </a:lnSpc>
            </a:pPr>
            <a:r>
              <a:rPr lang="it-IT" sz="1050" baseline="0" dirty="0" smtClean="0"/>
              <a:t>Fondazione per la Sussidiarietà</a:t>
            </a:r>
            <a:endParaRPr lang="it-IT" sz="1050" baseline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wipe dir="r"/>
  </p:transition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70C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12000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162800" cy="148590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Infezioni ospedaliere e spese per l’igiene:</a:t>
            </a:r>
            <a:br>
              <a:rPr lang="it-IT" sz="2400" dirty="0" smtClean="0"/>
            </a:br>
            <a:r>
              <a:rPr lang="it-IT" sz="2400" dirty="0" smtClean="0"/>
              <a:t>una nesso quantificabile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67744" y="2204864"/>
            <a:ext cx="4457700" cy="3714776"/>
          </a:xfrm>
        </p:spPr>
        <p:txBody>
          <a:bodyPr/>
          <a:lstStyle/>
          <a:p>
            <a:r>
              <a:rPr lang="it-IT" sz="2000" dirty="0" smtClean="0"/>
              <a:t>Executive </a:t>
            </a:r>
            <a:r>
              <a:rPr lang="it-IT" sz="2000" dirty="0" err="1" smtClean="0"/>
              <a:t>Summary</a:t>
            </a:r>
            <a:endParaRPr lang="it-IT" sz="2000" dirty="0" smtClean="0"/>
          </a:p>
          <a:p>
            <a:endParaRPr lang="it-IT" sz="1600" dirty="0" smtClean="0"/>
          </a:p>
          <a:p>
            <a:r>
              <a:rPr lang="it-IT" sz="1600" dirty="0" smtClean="0"/>
              <a:t>Elaborato da</a:t>
            </a:r>
          </a:p>
          <a:p>
            <a:endParaRPr lang="it-IT" sz="1600" dirty="0" smtClean="0"/>
          </a:p>
          <a:p>
            <a:r>
              <a:rPr lang="it-IT" sz="1600" dirty="0" smtClean="0"/>
              <a:t>Gianmaria Martini </a:t>
            </a:r>
          </a:p>
          <a:p>
            <a:r>
              <a:rPr lang="it-IT" sz="1600" dirty="0" smtClean="0"/>
              <a:t>Università degli Studi di Bergamo</a:t>
            </a:r>
          </a:p>
          <a:p>
            <a:endParaRPr lang="it-IT" sz="1600" dirty="0" smtClean="0"/>
          </a:p>
          <a:p>
            <a:endParaRPr lang="it-IT" sz="1600" dirty="0" smtClean="0"/>
          </a:p>
          <a:p>
            <a:r>
              <a:rPr lang="it-IT" sz="1600" dirty="0" smtClean="0"/>
              <a:t>Giorgio </a:t>
            </a:r>
            <a:r>
              <a:rPr lang="it-IT" sz="1600" dirty="0" err="1" smtClean="0"/>
              <a:t>Vittadini</a:t>
            </a:r>
            <a:endParaRPr lang="it-IT" sz="1600" dirty="0" smtClean="0"/>
          </a:p>
          <a:p>
            <a:r>
              <a:rPr lang="it-IT" sz="1600" dirty="0" smtClean="0"/>
              <a:t>Fondazione  per la Sussidiarietà</a:t>
            </a:r>
          </a:p>
          <a:p>
            <a:endParaRPr lang="it-IT" sz="1600" i="1" dirty="0" smtClean="0"/>
          </a:p>
          <a:p>
            <a:endParaRPr lang="it-IT" sz="1600" i="1" dirty="0" smtClean="0"/>
          </a:p>
          <a:p>
            <a:r>
              <a:rPr lang="it-IT" sz="1600" i="1" dirty="0" smtClean="0"/>
              <a:t>Milano, 27 Marzo 2014</a:t>
            </a:r>
            <a:endParaRPr lang="it-IT" sz="1600" i="1" dirty="0"/>
          </a:p>
        </p:txBody>
      </p:sp>
      <p:pic>
        <p:nvPicPr>
          <p:cNvPr id="4" name="Picture 4" descr="Logo ufficiale Universi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1774" y="4149080"/>
            <a:ext cx="476250" cy="476250"/>
          </a:xfrm>
          <a:prstGeom prst="rect">
            <a:avLst/>
          </a:prstGeom>
          <a:noFill/>
        </p:spPr>
      </p:pic>
      <p:pic>
        <p:nvPicPr>
          <p:cNvPr id="5" name="Immagine 4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0000" y="5328592"/>
            <a:ext cx="493641" cy="476672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descrittiva</a:t>
            </a:r>
            <a:endParaRPr lang="it-IT" dirty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54741"/>
            <a:ext cx="7560840" cy="551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7236296" y="938220"/>
            <a:ext cx="1882247" cy="3582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Scala di destra:</a:t>
            </a:r>
          </a:p>
          <a:p>
            <a:pPr algn="l"/>
            <a:r>
              <a:rPr lang="it-IT" sz="1200" dirty="0" smtClean="0"/>
              <a:t>    tasso di infezioni </a:t>
            </a:r>
          </a:p>
          <a:p>
            <a:pPr algn="l"/>
            <a:r>
              <a:rPr lang="it-IT" sz="1200" dirty="0" smtClean="0"/>
              <a:t>    per azienda </a:t>
            </a:r>
            <a:r>
              <a:rPr lang="it-IT" sz="1200" dirty="0" err="1" smtClean="0"/>
              <a:t>osp</a:t>
            </a:r>
            <a:endParaRPr lang="it-IT" sz="1200" dirty="0" smtClean="0"/>
          </a:p>
          <a:p>
            <a:endParaRPr lang="it-IT" sz="1200" dirty="0" smtClean="0"/>
          </a:p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 Scala di sinistra:</a:t>
            </a:r>
          </a:p>
          <a:p>
            <a:pPr algn="l"/>
            <a:r>
              <a:rPr lang="it-IT" sz="1200" dirty="0" smtClean="0"/>
              <a:t>     spesa per igiene</a:t>
            </a:r>
          </a:p>
          <a:p>
            <a:pPr algn="l"/>
            <a:r>
              <a:rPr lang="it-IT" sz="1200" dirty="0" smtClean="0"/>
              <a:t>      per  ricovero</a:t>
            </a:r>
          </a:p>
          <a:p>
            <a:pPr algn="l"/>
            <a:endParaRPr lang="it-IT" sz="1200" dirty="0" smtClean="0"/>
          </a:p>
          <a:p>
            <a:pPr algn="l"/>
            <a:endParaRPr lang="it-IT" sz="1200" dirty="0" smtClean="0"/>
          </a:p>
          <a:p>
            <a:pPr algn="l"/>
            <a:endParaRPr lang="it-IT" sz="1200" dirty="0" smtClean="0"/>
          </a:p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Tendenza a tassi</a:t>
            </a:r>
          </a:p>
          <a:p>
            <a:pPr algn="l"/>
            <a:r>
              <a:rPr lang="it-IT" sz="1200" dirty="0" smtClean="0"/>
              <a:t>   di infezioni più bassi</a:t>
            </a:r>
          </a:p>
          <a:p>
            <a:pPr algn="l"/>
            <a:r>
              <a:rPr lang="it-IT" sz="1200" dirty="0" smtClean="0"/>
              <a:t>   per le aziende </a:t>
            </a:r>
          </a:p>
          <a:p>
            <a:pPr algn="l"/>
            <a:r>
              <a:rPr lang="it-IT" sz="1200" dirty="0" smtClean="0"/>
              <a:t>   ospedaliere a destra</a:t>
            </a:r>
          </a:p>
          <a:p>
            <a:pPr algn="l"/>
            <a:r>
              <a:rPr lang="it-IT" sz="1200" dirty="0" smtClean="0"/>
              <a:t>   del grafico</a:t>
            </a:r>
          </a:p>
          <a:p>
            <a:pPr algn="l"/>
            <a:endParaRPr lang="it-IT" sz="1200" dirty="0" smtClean="0"/>
          </a:p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Gli ospedali con </a:t>
            </a:r>
          </a:p>
          <a:p>
            <a:pPr algn="l"/>
            <a:r>
              <a:rPr lang="it-IT" sz="1200" dirty="0" smtClean="0"/>
              <a:t>   maggiore spesa</a:t>
            </a:r>
          </a:p>
          <a:p>
            <a:pPr algn="l"/>
            <a:r>
              <a:rPr lang="it-IT" sz="1200" dirty="0" smtClean="0"/>
              <a:t>   per igiene per  ricovero</a:t>
            </a:r>
          </a:p>
          <a:p>
            <a:pPr algn="l"/>
            <a:r>
              <a:rPr lang="it-IT" sz="1200" dirty="0" smtClean="0"/>
              <a:t>   hanno tassi di </a:t>
            </a:r>
          </a:p>
          <a:p>
            <a:pPr algn="l"/>
            <a:r>
              <a:rPr lang="it-IT" sz="1200" dirty="0" smtClean="0"/>
              <a:t>   infezione più bassi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quantitativa: Il modello </a:t>
            </a:r>
            <a:r>
              <a:rPr lang="it-IT" dirty="0" err="1" smtClean="0"/>
              <a:t>econometrico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764704"/>
            <a:ext cx="8534400" cy="4953000"/>
          </a:xfrm>
        </p:spPr>
        <p:txBody>
          <a:bodyPr/>
          <a:lstStyle/>
          <a:p>
            <a:r>
              <a:rPr lang="it-IT" dirty="0" smtClean="0"/>
              <a:t>L’equazione stimata</a:t>
            </a:r>
            <a:endParaRPr lang="it-IT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179512" y="1268760"/>
          <a:ext cx="8054230" cy="1440160"/>
        </p:xfrm>
        <a:graphic>
          <a:graphicData uri="http://schemas.openxmlformats.org/presentationml/2006/ole">
            <p:oleObj spid="_x0000_s7180" name="Equazione" r:id="rId3" imgW="3834527" imgH="685662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79512" y="2924944"/>
          <a:ext cx="8053387" cy="1439863"/>
        </p:xfrm>
        <a:graphic>
          <a:graphicData uri="http://schemas.openxmlformats.org/presentationml/2006/ole">
            <p:oleObj spid="_x0000_s7181" name="Equazione" r:id="rId4" imgW="3834527" imgH="685662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91021" y="4653136"/>
          <a:ext cx="8053387" cy="1439862"/>
        </p:xfrm>
        <a:graphic>
          <a:graphicData uri="http://schemas.openxmlformats.org/presentationml/2006/ole">
            <p:oleObj spid="_x0000_s7182" name="Equazione" r:id="rId5" imgW="3834527" imgH="685662" progId="Equation.3">
              <p:embed/>
            </p:oleObj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8316416" y="1772816"/>
            <a:ext cx="752592" cy="341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(1)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316416" y="3447408"/>
            <a:ext cx="752592" cy="341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(2)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316416" y="5175600"/>
            <a:ext cx="752592" cy="341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(3)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573738" y="809912"/>
            <a:ext cx="992580" cy="341632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dirty="0" smtClean="0"/>
              <a:t>Modello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 bwMode="auto">
          <a:xfrm>
            <a:off x="8566318" y="1151544"/>
            <a:ext cx="126394" cy="62127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Connettore 2 13"/>
          <p:cNvCxnSpPr>
            <a:endCxn id="11" idx="0"/>
          </p:cNvCxnSpPr>
          <p:nvPr/>
        </p:nvCxnSpPr>
        <p:spPr bwMode="auto">
          <a:xfrm>
            <a:off x="8028384" y="1196752"/>
            <a:ext cx="664328" cy="397884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Connettore 2 15"/>
          <p:cNvCxnSpPr>
            <a:endCxn id="10" idx="0"/>
          </p:cNvCxnSpPr>
          <p:nvPr/>
        </p:nvCxnSpPr>
        <p:spPr bwMode="auto">
          <a:xfrm>
            <a:off x="8180784" y="1178344"/>
            <a:ext cx="511928" cy="2269064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6147471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delle variabili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692696"/>
            <a:ext cx="8534400" cy="5544616"/>
          </a:xfrm>
        </p:spPr>
        <p:txBody>
          <a:bodyPr/>
          <a:lstStyle/>
          <a:p>
            <a:r>
              <a:rPr lang="it-IT" sz="1800" dirty="0" smtClean="0"/>
              <a:t>Infezioni/ricoveri per reparto (SI)</a:t>
            </a:r>
          </a:p>
          <a:p>
            <a:r>
              <a:rPr lang="it-IT" sz="1800" dirty="0" smtClean="0"/>
              <a:t>Sesso dei pazienti per reparto (GENDER)</a:t>
            </a:r>
          </a:p>
          <a:p>
            <a:r>
              <a:rPr lang="it-IT" sz="1800" dirty="0" smtClean="0"/>
              <a:t>Età dei pazienti per reparto (ETA)</a:t>
            </a:r>
          </a:p>
          <a:p>
            <a:r>
              <a:rPr lang="it-IT" sz="1800" dirty="0" smtClean="0"/>
              <a:t>Durata della degenza per reparto (LOS)</a:t>
            </a:r>
          </a:p>
          <a:p>
            <a:r>
              <a:rPr lang="it-IT" sz="1800" dirty="0" err="1" smtClean="0"/>
              <a:t>Comorbidità</a:t>
            </a:r>
            <a:r>
              <a:rPr lang="it-IT" sz="1800" dirty="0" smtClean="0"/>
              <a:t> dei pazienti (stato di salute al ricovero) per reparto (COMOR)</a:t>
            </a:r>
          </a:p>
          <a:p>
            <a:r>
              <a:rPr lang="it-IT" sz="1800" dirty="0" smtClean="0"/>
              <a:t>Percentuale ricoveri chirurgici per reparto (CHIRU)</a:t>
            </a:r>
          </a:p>
          <a:p>
            <a:r>
              <a:rPr lang="it-IT" sz="1800" dirty="0" smtClean="0"/>
              <a:t>Ospedale Specialistico/Generalista (SPECIA)</a:t>
            </a:r>
          </a:p>
          <a:p>
            <a:r>
              <a:rPr lang="it-IT" sz="1800" dirty="0" smtClean="0"/>
              <a:t>Ospedale Universitario/Non Universitario (UNI)</a:t>
            </a:r>
          </a:p>
          <a:p>
            <a:r>
              <a:rPr lang="it-IT" sz="1800" dirty="0" smtClean="0"/>
              <a:t>Azienda Ospedaliera mono/</a:t>
            </a:r>
            <a:r>
              <a:rPr lang="it-IT" sz="1800" dirty="0" err="1" smtClean="0"/>
              <a:t>pluri</a:t>
            </a:r>
            <a:r>
              <a:rPr lang="it-IT" sz="1800" dirty="0" smtClean="0"/>
              <a:t> ospedale (MONO)</a:t>
            </a:r>
          </a:p>
          <a:p>
            <a:r>
              <a:rPr lang="it-IT" sz="1800" dirty="0" smtClean="0"/>
              <a:t>Azienda Ospedaliera di Ricerca (</a:t>
            </a:r>
            <a:r>
              <a:rPr lang="it-IT" sz="1800" dirty="0" err="1" smtClean="0"/>
              <a:t>RICERCA</a:t>
            </a:r>
            <a:r>
              <a:rPr lang="it-IT" sz="1800" dirty="0" smtClean="0"/>
              <a:t> = IRCSS)</a:t>
            </a:r>
          </a:p>
          <a:p>
            <a:r>
              <a:rPr lang="it-IT" sz="1800" dirty="0" smtClean="0"/>
              <a:t>Spesa per Servizi di igiene e per materiale di pulizia (IGBASE)</a:t>
            </a:r>
          </a:p>
          <a:p>
            <a:r>
              <a:rPr lang="it-IT" sz="1800" dirty="0" smtClean="0"/>
              <a:t>Spesa per Servizi di igiene, per materiale di pulizia, per smaltimento rifiuti e per manutenzioni (IGALL)</a:t>
            </a:r>
          </a:p>
          <a:p>
            <a:r>
              <a:rPr lang="it-IT" sz="1800" dirty="0" smtClean="0"/>
              <a:t>Spesa per Servizi di igiene, per materiale di pulizia, per smaltimento rifiuti e per manutenzioni su costi di produzione (IGALLCOST)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692696"/>
            <a:ext cx="8534400" cy="5400600"/>
          </a:xfrm>
        </p:spPr>
        <p:txBody>
          <a:bodyPr/>
          <a:lstStyle/>
          <a:p>
            <a:r>
              <a:rPr lang="it-IT" dirty="0" smtClean="0"/>
              <a:t>Sintesi dei risultati per il modello (1)</a:t>
            </a:r>
          </a:p>
          <a:p>
            <a:pPr lvl="1"/>
            <a:r>
              <a:rPr lang="it-IT" dirty="0" smtClean="0"/>
              <a:t>+1% di pazienti di sesso maschile genera +2,5% di infezioni </a:t>
            </a:r>
          </a:p>
          <a:p>
            <a:pPr lvl="2"/>
            <a:r>
              <a:rPr lang="it-IT" dirty="0" smtClean="0"/>
              <a:t>(coefficiente per </a:t>
            </a:r>
            <a:r>
              <a:rPr lang="it-IT" i="1" dirty="0" err="1" smtClean="0"/>
              <a:t>lgender</a:t>
            </a:r>
            <a:r>
              <a:rPr lang="it-IT" dirty="0" smtClean="0"/>
              <a:t> = 2,486)</a:t>
            </a:r>
          </a:p>
          <a:p>
            <a:pPr lvl="1"/>
            <a:r>
              <a:rPr lang="it-IT" dirty="0" smtClean="0"/>
              <a:t>+1% di età dei pazienti genera -0,3% di infezioni </a:t>
            </a:r>
          </a:p>
          <a:p>
            <a:pPr lvl="2"/>
            <a:r>
              <a:rPr lang="it-IT" dirty="0" smtClean="0"/>
              <a:t>(coefficiente per </a:t>
            </a:r>
            <a:r>
              <a:rPr lang="it-IT" i="1" dirty="0" err="1" smtClean="0"/>
              <a:t>leta</a:t>
            </a:r>
            <a:r>
              <a:rPr lang="it-IT" dirty="0" smtClean="0"/>
              <a:t> = -0,304)</a:t>
            </a:r>
          </a:p>
          <a:p>
            <a:pPr lvl="1"/>
            <a:r>
              <a:rPr lang="it-IT" dirty="0" smtClean="0"/>
              <a:t>+1% di durata di degenza genera +1,2% di infezioni </a:t>
            </a:r>
          </a:p>
          <a:p>
            <a:pPr lvl="2"/>
            <a:r>
              <a:rPr lang="it-IT" dirty="0" smtClean="0"/>
              <a:t>(coefficiente per </a:t>
            </a:r>
            <a:r>
              <a:rPr lang="it-IT" i="1" dirty="0" err="1" smtClean="0"/>
              <a:t>llos</a:t>
            </a:r>
            <a:r>
              <a:rPr lang="it-IT" dirty="0" smtClean="0"/>
              <a:t> = 1,175)</a:t>
            </a:r>
          </a:p>
          <a:p>
            <a:pPr lvl="1"/>
            <a:r>
              <a:rPr lang="it-IT" dirty="0" smtClean="0"/>
              <a:t>+1% di </a:t>
            </a:r>
            <a:r>
              <a:rPr lang="it-IT" dirty="0" err="1" smtClean="0"/>
              <a:t>comorbidità</a:t>
            </a:r>
            <a:r>
              <a:rPr lang="it-IT" dirty="0" smtClean="0"/>
              <a:t> (salute peggiora) genera +2,1% di infezioni </a:t>
            </a:r>
          </a:p>
          <a:p>
            <a:pPr lvl="2"/>
            <a:r>
              <a:rPr lang="it-IT" dirty="0" smtClean="0"/>
              <a:t>(coefficiente per </a:t>
            </a:r>
            <a:r>
              <a:rPr lang="it-IT" i="1" dirty="0" err="1" smtClean="0"/>
              <a:t>lcomor</a:t>
            </a:r>
            <a:r>
              <a:rPr lang="it-IT" dirty="0" smtClean="0"/>
              <a:t> = 2,082)</a:t>
            </a:r>
          </a:p>
          <a:p>
            <a:pPr lvl="1"/>
            <a:r>
              <a:rPr lang="it-IT" dirty="0" smtClean="0"/>
              <a:t>Se azienda ospedaliera università        infezioni    </a:t>
            </a:r>
            <a:endParaRPr lang="it-IT" b="1" dirty="0" smtClean="0">
              <a:solidFill>
                <a:srgbClr val="FF0000"/>
              </a:solidFill>
            </a:endParaRPr>
          </a:p>
          <a:p>
            <a:pPr lvl="2"/>
            <a:r>
              <a:rPr lang="it-IT" dirty="0" smtClean="0"/>
              <a:t>(coefficiente per </a:t>
            </a:r>
            <a:r>
              <a:rPr lang="it-IT" i="1" dirty="0" smtClean="0"/>
              <a:t>uni </a:t>
            </a:r>
            <a:r>
              <a:rPr lang="it-IT" dirty="0" smtClean="0"/>
              <a:t>= -0,505)</a:t>
            </a:r>
          </a:p>
        </p:txBody>
      </p:sp>
      <p:cxnSp>
        <p:nvCxnSpPr>
          <p:cNvPr id="10" name="Connettore 2 9"/>
          <p:cNvCxnSpPr/>
          <p:nvPr/>
        </p:nvCxnSpPr>
        <p:spPr bwMode="auto">
          <a:xfrm>
            <a:off x="5004048" y="4077072"/>
            <a:ext cx="432048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/>
          <p:nvPr/>
        </p:nvCxnSpPr>
        <p:spPr bwMode="auto">
          <a:xfrm>
            <a:off x="6588224" y="3933056"/>
            <a:ext cx="0" cy="43204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692696"/>
            <a:ext cx="8534400" cy="5400600"/>
          </a:xfrm>
        </p:spPr>
        <p:txBody>
          <a:bodyPr/>
          <a:lstStyle/>
          <a:p>
            <a:r>
              <a:rPr lang="it-IT" dirty="0" smtClean="0"/>
              <a:t>Sintesi dei risultati per il modello (1)</a:t>
            </a:r>
          </a:p>
          <a:p>
            <a:pPr lvl="1"/>
            <a:r>
              <a:rPr lang="it-IT" dirty="0" smtClean="0"/>
              <a:t>Se azienda ospedaliera </a:t>
            </a:r>
            <a:r>
              <a:rPr lang="it-IT" dirty="0" err="1" smtClean="0"/>
              <a:t>mono-ospedale</a:t>
            </a:r>
            <a:r>
              <a:rPr lang="it-IT" dirty="0" smtClean="0"/>
              <a:t>        infezioni</a:t>
            </a:r>
            <a:endParaRPr lang="it-IT" b="1" dirty="0" smtClean="0">
              <a:solidFill>
                <a:srgbClr val="FF0000"/>
              </a:solidFill>
            </a:endParaRPr>
          </a:p>
          <a:p>
            <a:pPr lvl="2"/>
            <a:r>
              <a:rPr lang="it-IT" dirty="0" smtClean="0"/>
              <a:t>(coefficiente per </a:t>
            </a:r>
            <a:r>
              <a:rPr lang="it-IT" i="1" dirty="0" smtClean="0"/>
              <a:t>mono</a:t>
            </a:r>
            <a:r>
              <a:rPr lang="it-IT" dirty="0" smtClean="0"/>
              <a:t> = 0,524)</a:t>
            </a:r>
          </a:p>
          <a:p>
            <a:pPr lvl="2"/>
            <a:endParaRPr lang="it-IT" dirty="0" smtClean="0"/>
          </a:p>
          <a:p>
            <a:pPr lvl="2"/>
            <a:endParaRPr lang="it-IT" dirty="0" smtClean="0"/>
          </a:p>
          <a:p>
            <a:pPr lvl="1"/>
            <a:r>
              <a:rPr lang="it-IT" dirty="0" smtClean="0"/>
              <a:t>+1% di spesa per igiene base genera -0,2% di infezioni</a:t>
            </a:r>
          </a:p>
          <a:p>
            <a:pPr lvl="2"/>
            <a:r>
              <a:rPr lang="it-IT" dirty="0" smtClean="0"/>
              <a:t>(coefficiente per </a:t>
            </a:r>
            <a:r>
              <a:rPr lang="it-IT" i="1" dirty="0" err="1" smtClean="0"/>
              <a:t>ligbase</a:t>
            </a:r>
            <a:r>
              <a:rPr lang="it-IT" dirty="0" smtClean="0"/>
              <a:t> = -0,174)</a:t>
            </a:r>
          </a:p>
        </p:txBody>
      </p:sp>
      <p:cxnSp>
        <p:nvCxnSpPr>
          <p:cNvPr id="7" name="Connettore 2 6"/>
          <p:cNvCxnSpPr/>
          <p:nvPr/>
        </p:nvCxnSpPr>
        <p:spPr bwMode="auto">
          <a:xfrm>
            <a:off x="5652120" y="1340768"/>
            <a:ext cx="432048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Connettore 2 8"/>
          <p:cNvCxnSpPr/>
          <p:nvPr/>
        </p:nvCxnSpPr>
        <p:spPr bwMode="auto">
          <a:xfrm flipV="1">
            <a:off x="7236296" y="1124744"/>
            <a:ext cx="0" cy="36004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Elaborazione 11"/>
          <p:cNvSpPr/>
          <p:nvPr/>
        </p:nvSpPr>
        <p:spPr bwMode="auto">
          <a:xfrm>
            <a:off x="539552" y="2276872"/>
            <a:ext cx="8136904" cy="1152128"/>
          </a:xfrm>
          <a:prstGeom prst="flowChartProcess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Risultati</a:t>
            </a:r>
            <a:endParaRPr lang="it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/>
              <a:t>Risultato</a:t>
            </a:r>
            <a:r>
              <a:rPr lang="fr-CH" dirty="0" smtClean="0"/>
              <a:t> principale </a:t>
            </a:r>
            <a:r>
              <a:rPr lang="fr-CH" dirty="0" err="1" smtClean="0"/>
              <a:t>del</a:t>
            </a:r>
            <a:r>
              <a:rPr lang="fr-CH" dirty="0" smtClean="0"/>
              <a:t> </a:t>
            </a:r>
            <a:r>
              <a:rPr lang="fr-CH" dirty="0" err="1" smtClean="0"/>
              <a:t>Modello</a:t>
            </a:r>
            <a:r>
              <a:rPr lang="fr-CH" dirty="0" smtClean="0"/>
              <a:t> (2)</a:t>
            </a:r>
          </a:p>
          <a:p>
            <a:endParaRPr lang="fr-CH" dirty="0"/>
          </a:p>
          <a:p>
            <a:endParaRPr lang="fr-CH" dirty="0" smtClean="0"/>
          </a:p>
          <a:p>
            <a:pPr lvl="1"/>
            <a:r>
              <a:rPr lang="fr-CH" dirty="0" smtClean="0"/>
              <a:t>+1% di </a:t>
            </a:r>
            <a:r>
              <a:rPr lang="fr-CH" dirty="0" err="1" smtClean="0"/>
              <a:t>spesa</a:t>
            </a:r>
            <a:r>
              <a:rPr lang="fr-CH" dirty="0" smtClean="0"/>
              <a:t> per </a:t>
            </a:r>
            <a:r>
              <a:rPr lang="fr-CH" dirty="0" err="1" smtClean="0"/>
              <a:t>igiene</a:t>
            </a:r>
            <a:r>
              <a:rPr lang="fr-CH" dirty="0" smtClean="0"/>
              <a:t> in </a:t>
            </a:r>
            <a:r>
              <a:rPr lang="fr-CH" dirty="0" err="1" smtClean="0"/>
              <a:t>senso</a:t>
            </a:r>
            <a:r>
              <a:rPr lang="fr-CH" dirty="0" smtClean="0"/>
              <a:t> </a:t>
            </a:r>
            <a:r>
              <a:rPr lang="fr-CH" dirty="0" err="1" smtClean="0"/>
              <a:t>ampio</a:t>
            </a:r>
            <a:r>
              <a:rPr lang="fr-CH" dirty="0" smtClean="0"/>
              <a:t> (</a:t>
            </a:r>
            <a:r>
              <a:rPr lang="fr-CH" dirty="0" err="1" smtClean="0"/>
              <a:t>igall</a:t>
            </a:r>
            <a:r>
              <a:rPr lang="fr-CH" dirty="0" smtClean="0"/>
              <a:t>) </a:t>
            </a:r>
            <a:r>
              <a:rPr lang="fr-CH" dirty="0" err="1" smtClean="0"/>
              <a:t>genera</a:t>
            </a:r>
            <a:r>
              <a:rPr lang="fr-CH" dirty="0" smtClean="0"/>
              <a:t> -0,26% di </a:t>
            </a:r>
            <a:r>
              <a:rPr lang="fr-CH" dirty="0" err="1" smtClean="0"/>
              <a:t>infezioni</a:t>
            </a:r>
            <a:r>
              <a:rPr lang="fr-CH" dirty="0" smtClean="0"/>
              <a:t>  </a:t>
            </a:r>
          </a:p>
          <a:p>
            <a:pPr lvl="1"/>
            <a:endParaRPr lang="fr-CH" dirty="0"/>
          </a:p>
          <a:p>
            <a:pPr lvl="2"/>
            <a:r>
              <a:rPr lang="fr-CH" dirty="0" smtClean="0"/>
              <a:t>(</a:t>
            </a:r>
            <a:r>
              <a:rPr lang="fr-CH" dirty="0" err="1" smtClean="0"/>
              <a:t>coefficiente</a:t>
            </a:r>
            <a:r>
              <a:rPr lang="fr-CH" dirty="0" smtClean="0"/>
              <a:t> per </a:t>
            </a:r>
            <a:r>
              <a:rPr lang="fr-CH" i="1" dirty="0" err="1" smtClean="0"/>
              <a:t>igall</a:t>
            </a:r>
            <a:r>
              <a:rPr lang="fr-CH" dirty="0" smtClean="0"/>
              <a:t> = -0,262)</a:t>
            </a:r>
            <a:endParaRPr lang="it-CH" dirty="0"/>
          </a:p>
        </p:txBody>
      </p:sp>
      <p:sp>
        <p:nvSpPr>
          <p:cNvPr id="6" name="Elaborazione 11"/>
          <p:cNvSpPr/>
          <p:nvPr/>
        </p:nvSpPr>
        <p:spPr bwMode="auto">
          <a:xfrm>
            <a:off x="539552" y="2132856"/>
            <a:ext cx="8136904" cy="1800200"/>
          </a:xfrm>
          <a:prstGeom prst="flowChartProcess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68727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Risultati</a:t>
            </a:r>
            <a:endParaRPr lang="it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8720"/>
            <a:ext cx="8534400" cy="4953000"/>
          </a:xfrm>
        </p:spPr>
        <p:txBody>
          <a:bodyPr/>
          <a:lstStyle/>
          <a:p>
            <a:r>
              <a:rPr lang="fr-CH" dirty="0" err="1" smtClean="0"/>
              <a:t>Risultato</a:t>
            </a:r>
            <a:r>
              <a:rPr lang="fr-CH" dirty="0" smtClean="0"/>
              <a:t> principale </a:t>
            </a:r>
            <a:r>
              <a:rPr lang="fr-CH" dirty="0" err="1" smtClean="0"/>
              <a:t>del</a:t>
            </a:r>
            <a:r>
              <a:rPr lang="fr-CH" dirty="0" smtClean="0"/>
              <a:t> </a:t>
            </a:r>
            <a:r>
              <a:rPr lang="fr-CH" dirty="0" err="1" smtClean="0"/>
              <a:t>Modello</a:t>
            </a:r>
            <a:r>
              <a:rPr lang="fr-CH" dirty="0" smtClean="0"/>
              <a:t> (3)</a:t>
            </a:r>
          </a:p>
          <a:p>
            <a:endParaRPr lang="fr-CH" dirty="0"/>
          </a:p>
          <a:p>
            <a:endParaRPr lang="fr-CH" dirty="0" smtClean="0"/>
          </a:p>
          <a:p>
            <a:pPr lvl="1"/>
            <a:r>
              <a:rPr lang="fr-CH" dirty="0" smtClean="0"/>
              <a:t>+1% di </a:t>
            </a:r>
            <a:r>
              <a:rPr lang="fr-CH" dirty="0" err="1" smtClean="0"/>
              <a:t>spesa</a:t>
            </a:r>
            <a:r>
              <a:rPr lang="fr-CH" dirty="0" smtClean="0"/>
              <a:t> per </a:t>
            </a:r>
            <a:r>
              <a:rPr lang="fr-CH" dirty="0" err="1" smtClean="0"/>
              <a:t>igiene</a:t>
            </a:r>
            <a:r>
              <a:rPr lang="fr-CH" dirty="0" smtClean="0"/>
              <a:t> in </a:t>
            </a:r>
            <a:r>
              <a:rPr lang="fr-CH" dirty="0" err="1" smtClean="0"/>
              <a:t>senso</a:t>
            </a:r>
            <a:r>
              <a:rPr lang="fr-CH" dirty="0" smtClean="0"/>
              <a:t> </a:t>
            </a:r>
            <a:r>
              <a:rPr lang="fr-CH" dirty="0" err="1" smtClean="0"/>
              <a:t>ampio</a:t>
            </a:r>
            <a:r>
              <a:rPr lang="fr-CH" dirty="0" smtClean="0"/>
              <a:t> su </a:t>
            </a:r>
            <a:r>
              <a:rPr lang="fr-CH" dirty="0" err="1" smtClean="0"/>
              <a:t>costi</a:t>
            </a:r>
            <a:r>
              <a:rPr lang="fr-CH" dirty="0" smtClean="0"/>
              <a:t> </a:t>
            </a:r>
            <a:r>
              <a:rPr lang="fr-CH" dirty="0" err="1" smtClean="0"/>
              <a:t>della</a:t>
            </a:r>
            <a:r>
              <a:rPr lang="fr-CH" dirty="0" smtClean="0"/>
              <a:t> </a:t>
            </a:r>
            <a:r>
              <a:rPr lang="fr-CH" dirty="0" err="1" smtClean="0"/>
              <a:t>produzione</a:t>
            </a:r>
            <a:r>
              <a:rPr lang="fr-CH" dirty="0" smtClean="0"/>
              <a:t> (</a:t>
            </a:r>
            <a:r>
              <a:rPr lang="fr-CH" i="1" dirty="0" err="1" smtClean="0"/>
              <a:t>igall</a:t>
            </a:r>
            <a:r>
              <a:rPr lang="fr-CH" dirty="0" smtClean="0"/>
              <a:t>) </a:t>
            </a:r>
            <a:r>
              <a:rPr lang="fr-CH" dirty="0" err="1" smtClean="0"/>
              <a:t>genera</a:t>
            </a:r>
            <a:r>
              <a:rPr lang="fr-CH" dirty="0" smtClean="0"/>
              <a:t> -0,52% di </a:t>
            </a:r>
            <a:r>
              <a:rPr lang="fr-CH" dirty="0" err="1" smtClean="0"/>
              <a:t>infezioni</a:t>
            </a:r>
            <a:r>
              <a:rPr lang="fr-CH" dirty="0" smtClean="0"/>
              <a:t>  </a:t>
            </a:r>
          </a:p>
          <a:p>
            <a:pPr lvl="1"/>
            <a:endParaRPr lang="fr-CH" dirty="0"/>
          </a:p>
          <a:p>
            <a:pPr lvl="2"/>
            <a:r>
              <a:rPr lang="fr-CH" dirty="0" smtClean="0"/>
              <a:t>(</a:t>
            </a:r>
            <a:r>
              <a:rPr lang="fr-CH" dirty="0" err="1" smtClean="0"/>
              <a:t>coefficiente</a:t>
            </a:r>
            <a:r>
              <a:rPr lang="fr-CH" dirty="0" smtClean="0"/>
              <a:t> per </a:t>
            </a:r>
            <a:r>
              <a:rPr lang="fr-CH" i="1" dirty="0" err="1" smtClean="0"/>
              <a:t>igallcost</a:t>
            </a:r>
            <a:r>
              <a:rPr lang="fr-CH" dirty="0" smtClean="0"/>
              <a:t> = -0,515)</a:t>
            </a:r>
          </a:p>
          <a:p>
            <a:pPr lvl="2"/>
            <a:endParaRPr lang="fr-CH" dirty="0"/>
          </a:p>
          <a:p>
            <a:pPr lvl="2"/>
            <a:endParaRPr lang="fr-CH" dirty="0" smtClean="0"/>
          </a:p>
          <a:p>
            <a:pPr lvl="1"/>
            <a:r>
              <a:rPr lang="fr-CH" dirty="0" err="1" smtClean="0"/>
              <a:t>Questa</a:t>
            </a:r>
            <a:r>
              <a:rPr lang="fr-CH" dirty="0" smtClean="0"/>
              <a:t> </a:t>
            </a:r>
            <a:r>
              <a:rPr lang="fr-CH" dirty="0" err="1" smtClean="0"/>
              <a:t>misura</a:t>
            </a:r>
            <a:r>
              <a:rPr lang="fr-CH" dirty="0" smtClean="0"/>
              <a:t> </a:t>
            </a:r>
            <a:r>
              <a:rPr lang="fr-CH" dirty="0" err="1" smtClean="0"/>
              <a:t>rappresenta</a:t>
            </a:r>
            <a:r>
              <a:rPr lang="fr-CH" dirty="0" smtClean="0"/>
              <a:t> l’</a:t>
            </a:r>
            <a:r>
              <a:rPr lang="fr-CH" b="1" dirty="0" err="1" smtClean="0"/>
              <a:t>intensità</a:t>
            </a:r>
            <a:r>
              <a:rPr lang="fr-CH" b="1" dirty="0" smtClean="0"/>
              <a:t> </a:t>
            </a:r>
            <a:r>
              <a:rPr lang="fr-CH" b="1" dirty="0" err="1" smtClean="0"/>
              <a:t>della</a:t>
            </a:r>
            <a:r>
              <a:rPr lang="fr-CH" b="1" dirty="0" smtClean="0"/>
              <a:t> </a:t>
            </a:r>
            <a:r>
              <a:rPr lang="fr-CH" b="1" dirty="0" err="1" smtClean="0"/>
              <a:t>spesa</a:t>
            </a:r>
            <a:r>
              <a:rPr lang="fr-CH" b="1" dirty="0" smtClean="0"/>
              <a:t> per </a:t>
            </a:r>
            <a:r>
              <a:rPr lang="fr-CH" b="1" dirty="0" err="1" smtClean="0"/>
              <a:t>igiene</a:t>
            </a:r>
            <a:endParaRPr lang="fr-CH" b="1" dirty="0" smtClean="0"/>
          </a:p>
          <a:p>
            <a:pPr lvl="2"/>
            <a:r>
              <a:rPr lang="fr-CH" dirty="0" smtClean="0"/>
              <a:t>Quanto </a:t>
            </a:r>
            <a:r>
              <a:rPr lang="fr-CH" dirty="0" err="1" smtClean="0"/>
              <a:t>un’azienda</a:t>
            </a:r>
            <a:r>
              <a:rPr lang="fr-CH" dirty="0" smtClean="0"/>
              <a:t> </a:t>
            </a:r>
            <a:r>
              <a:rPr lang="fr-CH" dirty="0" err="1" smtClean="0"/>
              <a:t>ospedaliera</a:t>
            </a:r>
            <a:r>
              <a:rPr lang="fr-CH" dirty="0" smtClean="0"/>
              <a:t> </a:t>
            </a:r>
            <a:r>
              <a:rPr lang="fr-CH" dirty="0" err="1" smtClean="0"/>
              <a:t>spende</a:t>
            </a:r>
            <a:r>
              <a:rPr lang="fr-CH" dirty="0" smtClean="0"/>
              <a:t> per l’</a:t>
            </a:r>
            <a:r>
              <a:rPr lang="fr-CH" dirty="0" err="1" smtClean="0"/>
              <a:t>igiene</a:t>
            </a:r>
            <a:r>
              <a:rPr lang="fr-CH" dirty="0" smtClean="0"/>
              <a:t> </a:t>
            </a:r>
            <a:r>
              <a:rPr lang="fr-CH" dirty="0" err="1" smtClean="0"/>
              <a:t>rispetto</a:t>
            </a:r>
            <a:r>
              <a:rPr lang="fr-CH" dirty="0" smtClean="0"/>
              <a:t> ai </a:t>
            </a:r>
            <a:r>
              <a:rPr lang="fr-CH" dirty="0" err="1" smtClean="0"/>
              <a:t>costi</a:t>
            </a:r>
            <a:r>
              <a:rPr lang="fr-CH" dirty="0" smtClean="0"/>
              <a:t> </a:t>
            </a:r>
            <a:r>
              <a:rPr lang="fr-CH" dirty="0" err="1" smtClean="0"/>
              <a:t>totali</a:t>
            </a:r>
            <a:r>
              <a:rPr lang="fr-CH" dirty="0" smtClean="0"/>
              <a:t> di </a:t>
            </a:r>
            <a:r>
              <a:rPr lang="fr-CH" dirty="0" err="1" smtClean="0"/>
              <a:t>produzione</a:t>
            </a:r>
            <a:endParaRPr lang="fr-CH" dirty="0" smtClean="0"/>
          </a:p>
          <a:p>
            <a:pPr lvl="1"/>
            <a:r>
              <a:rPr lang="fr-CH" dirty="0" smtClean="0"/>
              <a:t>Un </a:t>
            </a:r>
            <a:r>
              <a:rPr lang="fr-CH" dirty="0" err="1" smtClean="0"/>
              <a:t>aumento</a:t>
            </a:r>
            <a:r>
              <a:rPr lang="fr-CH" dirty="0" smtClean="0"/>
              <a:t> dell’1% </a:t>
            </a:r>
            <a:r>
              <a:rPr lang="fr-CH" dirty="0" err="1" smtClean="0"/>
              <a:t>dell’intensità</a:t>
            </a:r>
            <a:r>
              <a:rPr lang="fr-CH" dirty="0" smtClean="0"/>
              <a:t> </a:t>
            </a:r>
            <a:r>
              <a:rPr lang="fr-CH" dirty="0" err="1" smtClean="0"/>
              <a:t>della</a:t>
            </a:r>
            <a:r>
              <a:rPr lang="fr-CH" dirty="0" smtClean="0"/>
              <a:t> </a:t>
            </a:r>
            <a:r>
              <a:rPr lang="fr-CH" dirty="0" err="1" smtClean="0"/>
              <a:t>spesa</a:t>
            </a:r>
            <a:r>
              <a:rPr lang="fr-CH" dirty="0" smtClean="0"/>
              <a:t> per </a:t>
            </a:r>
            <a:r>
              <a:rPr lang="fr-CH" dirty="0" err="1" smtClean="0"/>
              <a:t>igiene</a:t>
            </a:r>
            <a:r>
              <a:rPr lang="fr-CH" dirty="0" smtClean="0"/>
              <a:t> ha il </a:t>
            </a:r>
            <a:r>
              <a:rPr lang="fr-CH" dirty="0" err="1" smtClean="0"/>
              <a:t>maggiore</a:t>
            </a:r>
            <a:r>
              <a:rPr lang="fr-CH" dirty="0" smtClean="0"/>
              <a:t> </a:t>
            </a:r>
            <a:r>
              <a:rPr lang="fr-CH" dirty="0" err="1" smtClean="0"/>
              <a:t>effetto</a:t>
            </a:r>
            <a:r>
              <a:rPr lang="fr-CH" dirty="0" smtClean="0"/>
              <a:t> </a:t>
            </a:r>
            <a:r>
              <a:rPr lang="fr-CH" dirty="0" err="1" smtClean="0"/>
              <a:t>stimato</a:t>
            </a:r>
            <a:r>
              <a:rPr lang="fr-CH" dirty="0" smtClean="0"/>
              <a:t> </a:t>
            </a:r>
            <a:r>
              <a:rPr lang="fr-CH" dirty="0" err="1" smtClean="0"/>
              <a:t>sulla</a:t>
            </a:r>
            <a:r>
              <a:rPr lang="fr-CH" dirty="0" smtClean="0"/>
              <a:t> </a:t>
            </a:r>
            <a:r>
              <a:rPr lang="fr-CH" dirty="0" err="1" smtClean="0"/>
              <a:t>riduzione</a:t>
            </a:r>
            <a:r>
              <a:rPr lang="fr-CH" dirty="0" smtClean="0"/>
              <a:t> </a:t>
            </a:r>
            <a:r>
              <a:rPr lang="fr-CH" dirty="0" err="1" smtClean="0"/>
              <a:t>del</a:t>
            </a:r>
            <a:r>
              <a:rPr lang="fr-CH" dirty="0" smtClean="0"/>
              <a:t> </a:t>
            </a:r>
            <a:r>
              <a:rPr lang="fr-CH" dirty="0" err="1" smtClean="0"/>
              <a:t>tasso</a:t>
            </a:r>
            <a:r>
              <a:rPr lang="fr-CH" dirty="0" smtClean="0"/>
              <a:t> di </a:t>
            </a:r>
            <a:r>
              <a:rPr lang="fr-CH" dirty="0" err="1" smtClean="0"/>
              <a:t>infezioni</a:t>
            </a:r>
            <a:endParaRPr lang="it-CH" dirty="0"/>
          </a:p>
        </p:txBody>
      </p:sp>
      <p:sp>
        <p:nvSpPr>
          <p:cNvPr id="6" name="Elaborazione 11"/>
          <p:cNvSpPr/>
          <p:nvPr/>
        </p:nvSpPr>
        <p:spPr bwMode="auto">
          <a:xfrm>
            <a:off x="539552" y="2132856"/>
            <a:ext cx="8136904" cy="1800200"/>
          </a:xfrm>
          <a:prstGeom prst="flowChartProcess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2674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Implicazioni di politica sanitaria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548680"/>
            <a:ext cx="8534400" cy="4953000"/>
          </a:xfrm>
        </p:spPr>
        <p:txBody>
          <a:bodyPr/>
          <a:lstStyle/>
          <a:p>
            <a:r>
              <a:rPr lang="it-IT" dirty="0" smtClean="0"/>
              <a:t>Esercizio quantitativo di minori costi gravati sul sistema ospedaliero per effetto di una variazione del +1% nella spesa per igiene ospedaliera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355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CasellaDiTesto 6"/>
          <p:cNvSpPr txBox="1"/>
          <p:nvPr/>
        </p:nvSpPr>
        <p:spPr>
          <a:xfrm>
            <a:off x="1155057" y="5253066"/>
            <a:ext cx="7019870" cy="840230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it-IT" dirty="0" smtClean="0"/>
              <a:t>Una </a:t>
            </a:r>
            <a:r>
              <a:rPr lang="it-IT" b="1" dirty="0" smtClean="0">
                <a:solidFill>
                  <a:schemeClr val="accent2"/>
                </a:solidFill>
              </a:rPr>
              <a:t>MAGGIORE</a:t>
            </a:r>
            <a:r>
              <a:rPr lang="it-IT" dirty="0" smtClean="0"/>
              <a:t> spesa per i servizi di igiene di € 1,9 milioni</a:t>
            </a:r>
          </a:p>
          <a:p>
            <a:r>
              <a:rPr lang="it-IT" dirty="0" smtClean="0"/>
              <a:t>genera una </a:t>
            </a:r>
            <a:r>
              <a:rPr lang="it-IT" b="1" dirty="0" smtClean="0">
                <a:solidFill>
                  <a:schemeClr val="accent2"/>
                </a:solidFill>
              </a:rPr>
              <a:t>MINORE</a:t>
            </a:r>
            <a:r>
              <a:rPr lang="it-IT" dirty="0" smtClean="0"/>
              <a:t> spesa sanitaria per i costi dovuti alle infezioni</a:t>
            </a:r>
          </a:p>
          <a:p>
            <a:r>
              <a:rPr lang="it-IT" dirty="0" smtClean="0"/>
              <a:t>Stimata tra € 3,6 milioni e € 4,2 milioni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ricerca stabilisce con un approccio scientifico e quantitativo che esiste </a:t>
            </a:r>
            <a:r>
              <a:rPr lang="it-IT" b="1" dirty="0" smtClean="0">
                <a:solidFill>
                  <a:schemeClr val="accent2"/>
                </a:solidFill>
              </a:rPr>
              <a:t>una relazione tra spese per i servizi di igiene negli ospedali e i tassi di infezione ospedaliera</a:t>
            </a:r>
          </a:p>
          <a:p>
            <a:endParaRPr lang="it-IT" dirty="0" smtClean="0"/>
          </a:p>
          <a:p>
            <a:r>
              <a:rPr lang="it-IT" dirty="0" smtClean="0"/>
              <a:t>In particolare evidenzia come </a:t>
            </a:r>
            <a:r>
              <a:rPr lang="it-IT" b="1" dirty="0" smtClean="0">
                <a:solidFill>
                  <a:schemeClr val="accent2"/>
                </a:solidFill>
              </a:rPr>
              <a:t>politiche di contenimento dei costi ospedalieri </a:t>
            </a:r>
            <a:r>
              <a:rPr lang="it-IT" dirty="0" smtClean="0"/>
              <a:t>che comportano </a:t>
            </a:r>
            <a:r>
              <a:rPr lang="it-IT" b="1" dirty="0" smtClean="0">
                <a:solidFill>
                  <a:schemeClr val="accent2"/>
                </a:solidFill>
              </a:rPr>
              <a:t>una riduzione nelle spese per i servizi di igiene</a:t>
            </a:r>
            <a:r>
              <a:rPr lang="it-IT" dirty="0" smtClean="0"/>
              <a:t> possono portare in realtà ad un </a:t>
            </a:r>
            <a:r>
              <a:rPr lang="it-IT" b="1" dirty="0" smtClean="0">
                <a:solidFill>
                  <a:schemeClr val="accent2"/>
                </a:solidFill>
              </a:rPr>
              <a:t>effetto contrario per effetto dell’aumento indotto nelle infezioni ospedaliere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Le maggiori infezioni dovute ai minori servizi di igiene comporterebbero </a:t>
            </a:r>
            <a:r>
              <a:rPr lang="it-IT" b="1" dirty="0" smtClean="0">
                <a:solidFill>
                  <a:schemeClr val="accent2"/>
                </a:solidFill>
              </a:rPr>
              <a:t>costi ospedalieri doppi </a:t>
            </a:r>
            <a:r>
              <a:rPr lang="it-IT" dirty="0" smtClean="0"/>
              <a:t>rispetto al </a:t>
            </a:r>
            <a:r>
              <a:rPr lang="it-IT" b="1" dirty="0" smtClean="0">
                <a:solidFill>
                  <a:schemeClr val="accent2"/>
                </a:solidFill>
              </a:rPr>
              <a:t>risparmio dovuto alla riduzione delle spese per i servizi  igiene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it-IT" smtClean="0"/>
              <a:t>WIP 28 Gennaio 2014</a:t>
            </a:r>
            <a:endParaRPr lang="it-IT" sz="12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Motivazioni del Progetto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 valutazioni dell’Organizzazione Mondiale della Sanità (OMS) nel 90% dei casi i metodi di disinfezione sono ancora fermi al secolo scorso</a:t>
            </a:r>
          </a:p>
          <a:p>
            <a:r>
              <a:rPr lang="it-IT" dirty="0" smtClean="0"/>
              <a:t>Si disinfetta manualmente</a:t>
            </a:r>
          </a:p>
          <a:p>
            <a:r>
              <a:rPr lang="it-IT" dirty="0" smtClean="0"/>
              <a:t>A ciò si aggiunge il problema dell’eventuale incuria del personale</a:t>
            </a:r>
          </a:p>
          <a:p>
            <a:r>
              <a:rPr lang="it-IT" dirty="0" smtClean="0"/>
              <a:t>Ogni anno centinaia di milioni di pazienti sono affetti da infezioni</a:t>
            </a:r>
          </a:p>
          <a:p>
            <a:r>
              <a:rPr lang="it-IT" dirty="0" smtClean="0"/>
              <a:t>In Italia nel triennio 2008-2010 si registrano 2.269.045 infezioni ospedaliere e 22.691 conseguenti decessi</a:t>
            </a:r>
          </a:p>
          <a:p>
            <a:r>
              <a:rPr lang="it-IT" dirty="0" smtClean="0"/>
              <a:t>Nella UE ogni anno sono colpiti da infezioni ospedaliere 4 milioni e 700mila pazienti, con 37mila morti, 16 milioni di giorni di decenza extra e 7 miliardi di euro di costi aggiuntivi per le strutture sanitarie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Motivazioni del Progetto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Analizzare gli effetti sulla qualità delle cure ospedaliere della complessa organizzazione del settore ospedaliero e della sua filiera</a:t>
            </a:r>
          </a:p>
          <a:p>
            <a:endParaRPr lang="it-IT" dirty="0" smtClean="0"/>
          </a:p>
          <a:p>
            <a:r>
              <a:rPr lang="it-IT" dirty="0" smtClean="0"/>
              <a:t>Focus su imprese che erogano servizi per l’igiene</a:t>
            </a:r>
          </a:p>
          <a:p>
            <a:endParaRPr lang="it-IT" dirty="0" smtClean="0"/>
          </a:p>
          <a:p>
            <a:r>
              <a:rPr lang="it-IT" dirty="0" smtClean="0"/>
              <a:t>Analisi statistica – quantitativa della relazione tra tassi di infezione e risorse per i servizi di igiene</a:t>
            </a:r>
          </a:p>
          <a:p>
            <a:endParaRPr lang="it-IT" dirty="0" smtClean="0"/>
          </a:p>
          <a:p>
            <a:r>
              <a:rPr lang="it-IT" dirty="0" smtClean="0"/>
              <a:t>Implicazioni di politica sanitaria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 del campione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Ambito territoriale: Regione Lombardia</a:t>
            </a:r>
          </a:p>
          <a:p>
            <a:r>
              <a:rPr lang="it-IT" dirty="0" smtClean="0"/>
              <a:t>30 Aziende Ospedaliere pubbliche (100%)</a:t>
            </a:r>
          </a:p>
          <a:p>
            <a:r>
              <a:rPr lang="it-IT" dirty="0" smtClean="0"/>
              <a:t>40 Reparti con presenza di infezioni registrate</a:t>
            </a:r>
          </a:p>
          <a:p>
            <a:r>
              <a:rPr lang="it-IT" dirty="0" smtClean="0"/>
              <a:t>2 anni (2011 – 2012)</a:t>
            </a:r>
          </a:p>
          <a:p>
            <a:r>
              <a:rPr lang="it-IT" dirty="0" smtClean="0"/>
              <a:t>Osservazioni: 986</a:t>
            </a:r>
          </a:p>
          <a:p>
            <a:r>
              <a:rPr lang="it-IT" dirty="0" smtClean="0"/>
              <a:t>53 variabili considerate con informazioni su:</a:t>
            </a:r>
          </a:p>
          <a:p>
            <a:pPr lvl="1"/>
            <a:r>
              <a:rPr lang="it-IT" dirty="0" smtClean="0"/>
              <a:t>Ricoveri ospedalieri</a:t>
            </a:r>
          </a:p>
          <a:p>
            <a:pPr lvl="1"/>
            <a:r>
              <a:rPr lang="it-IT" dirty="0" smtClean="0"/>
              <a:t>Infezioni per reparto</a:t>
            </a:r>
          </a:p>
          <a:p>
            <a:pPr lvl="1"/>
            <a:r>
              <a:rPr lang="it-IT" dirty="0" smtClean="0"/>
              <a:t>Spese per servizi di igiene per azienda ospedaliera</a:t>
            </a:r>
          </a:p>
          <a:p>
            <a:pPr lvl="1"/>
            <a:r>
              <a:rPr lang="it-IT" dirty="0" smtClean="0"/>
              <a:t>Caratteristiche e stato di salute dei pazienti</a:t>
            </a:r>
          </a:p>
          <a:p>
            <a:pPr lvl="1"/>
            <a:r>
              <a:rPr lang="it-IT" dirty="0" smtClean="0"/>
              <a:t>Caratteristiche dell’azienda ospedaliera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delle Infezioni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dati forniti da Regione Lombardia consentono di valutare l’impatto delle infezioni (denominazione “</a:t>
            </a:r>
            <a:r>
              <a:rPr lang="it-IT" dirty="0" err="1" smtClean="0"/>
              <a:t>sentilomb</a:t>
            </a:r>
            <a:r>
              <a:rPr lang="it-IT" dirty="0" smtClean="0"/>
              <a:t>”):</a:t>
            </a:r>
          </a:p>
          <a:p>
            <a:pPr lvl="1"/>
            <a:r>
              <a:rPr lang="it-IT" dirty="0" smtClean="0"/>
              <a:t>Per presenza nel reparto</a:t>
            </a:r>
          </a:p>
          <a:p>
            <a:pPr lvl="1"/>
            <a:r>
              <a:rPr lang="it-IT" dirty="0" smtClean="0"/>
              <a:t>Per ospedale</a:t>
            </a:r>
          </a:p>
          <a:p>
            <a:pPr lvl="1"/>
            <a:r>
              <a:rPr lang="it-IT" dirty="0" smtClean="0"/>
              <a:t>I dati registrano le infezioni avvenute durante il ricovero ospedaliero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Le infezioni rappresentano un risultato delle prestazioni sanitarie (</a:t>
            </a:r>
            <a:r>
              <a:rPr lang="it-IT" i="1" dirty="0" err="1" smtClean="0"/>
              <a:t>outcome</a:t>
            </a:r>
            <a:r>
              <a:rPr lang="it-IT" dirty="0" smtClean="0"/>
              <a:t>) con forti ripercussioni dal punto di vista dei costi del sistema sanitario (si richiama le stime OMS precedenti)</a:t>
            </a:r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Le successive elaborazioni presentano i dati delle infezione tenendo conto delle presenze per reparto (un ricovero può originare presenze in più reparti (es. chirurgia e terapia intensiva) e dei ricoveri per ospedale</a:t>
            </a:r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delle Infezioni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successive informazioni sono relative ai dati per reparto attivo nell’ospedale</a:t>
            </a:r>
          </a:p>
          <a:p>
            <a:r>
              <a:rPr lang="it-IT" dirty="0" err="1" smtClean="0"/>
              <a:t>Sentilomb</a:t>
            </a:r>
            <a:endParaRPr lang="it-IT" dirty="0" smtClean="0"/>
          </a:p>
          <a:p>
            <a:pPr lvl="1"/>
            <a:r>
              <a:rPr lang="it-IT" dirty="0" smtClean="0"/>
              <a:t>numero di infezioni registrate (</a:t>
            </a:r>
            <a:r>
              <a:rPr lang="it-IT" dirty="0" err="1" smtClean="0"/>
              <a:t>n°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% su presenze registrate nei reparti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delle Infezioni</a:t>
            </a:r>
            <a:endParaRPr lang="it-IT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1560513"/>
            <a:ext cx="9144001" cy="373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327702" y="980728"/>
            <a:ext cx="4476546" cy="341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Tasso di infezioni per reparto – Anno 2011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563888" y="1647208"/>
            <a:ext cx="2016224" cy="3416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delle Infezioni</a:t>
            </a:r>
            <a:endParaRPr lang="it-CH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738" y="1627188"/>
            <a:ext cx="7248525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436501" y="836712"/>
            <a:ext cx="6258956" cy="590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it-IT" dirty="0" smtClean="0"/>
              <a:t>Variabilità del tasso di infezioni all’interno di ciascun reparto</a:t>
            </a:r>
          </a:p>
          <a:p>
            <a:r>
              <a:rPr lang="it-IT" dirty="0" smtClean="0"/>
              <a:t>Anno 2011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45933" y="1700808"/>
            <a:ext cx="5378395" cy="3416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/>
              <a:t>                                                                           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185164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descrittiva</a:t>
            </a:r>
            <a:endParaRPr lang="it-IT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688651"/>
            <a:ext cx="7886374" cy="547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7452320" y="938220"/>
            <a:ext cx="1702710" cy="35825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Scala di destra:</a:t>
            </a:r>
          </a:p>
          <a:p>
            <a:pPr algn="l"/>
            <a:r>
              <a:rPr lang="it-IT" sz="1200" dirty="0" smtClean="0"/>
              <a:t>    tasso di infezioni </a:t>
            </a:r>
          </a:p>
          <a:p>
            <a:pPr algn="l"/>
            <a:r>
              <a:rPr lang="it-IT" sz="1200" dirty="0" smtClean="0"/>
              <a:t>    per azienda </a:t>
            </a:r>
            <a:r>
              <a:rPr lang="it-IT" sz="1200" dirty="0" err="1" smtClean="0"/>
              <a:t>osp</a:t>
            </a:r>
            <a:endParaRPr lang="it-IT" sz="1200" dirty="0" smtClean="0"/>
          </a:p>
          <a:p>
            <a:endParaRPr lang="it-IT" sz="1200" dirty="0" smtClean="0"/>
          </a:p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 Scala di sinistra:</a:t>
            </a:r>
          </a:p>
          <a:p>
            <a:pPr algn="l"/>
            <a:r>
              <a:rPr lang="it-IT" sz="1200" dirty="0" smtClean="0"/>
              <a:t>     spesa per igiene</a:t>
            </a:r>
          </a:p>
          <a:p>
            <a:pPr algn="l"/>
            <a:r>
              <a:rPr lang="it-IT" sz="1200" dirty="0" smtClean="0"/>
              <a:t>      per letto</a:t>
            </a:r>
          </a:p>
          <a:p>
            <a:pPr algn="l"/>
            <a:endParaRPr lang="it-IT" sz="1200" dirty="0" smtClean="0"/>
          </a:p>
          <a:p>
            <a:pPr algn="l"/>
            <a:endParaRPr lang="it-IT" sz="1200" dirty="0" smtClean="0"/>
          </a:p>
          <a:p>
            <a:pPr algn="l"/>
            <a:endParaRPr lang="it-IT" sz="1200" dirty="0" smtClean="0"/>
          </a:p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Tendenza a tassi</a:t>
            </a:r>
          </a:p>
          <a:p>
            <a:pPr algn="l"/>
            <a:r>
              <a:rPr lang="it-IT" sz="1200" dirty="0" smtClean="0"/>
              <a:t>   di infezioni più bassi</a:t>
            </a:r>
          </a:p>
          <a:p>
            <a:pPr algn="l"/>
            <a:r>
              <a:rPr lang="it-IT" sz="1200" dirty="0" smtClean="0"/>
              <a:t>   per le aziende </a:t>
            </a:r>
          </a:p>
          <a:p>
            <a:pPr algn="l"/>
            <a:r>
              <a:rPr lang="it-IT" sz="1200" dirty="0" smtClean="0"/>
              <a:t>   ospedaliere a destra</a:t>
            </a:r>
          </a:p>
          <a:p>
            <a:pPr algn="l"/>
            <a:r>
              <a:rPr lang="it-IT" sz="1200" dirty="0" smtClean="0"/>
              <a:t>   del grafico</a:t>
            </a:r>
          </a:p>
          <a:p>
            <a:pPr algn="l"/>
            <a:endParaRPr lang="it-IT" sz="1200" dirty="0" smtClean="0"/>
          </a:p>
          <a:p>
            <a:pPr algn="l">
              <a:buFont typeface="Arial" pitchFamily="34" charset="0"/>
              <a:buChar char="•"/>
            </a:pPr>
            <a:r>
              <a:rPr lang="it-IT" sz="1200" dirty="0" smtClean="0"/>
              <a:t> Gli ospedali con </a:t>
            </a:r>
          </a:p>
          <a:p>
            <a:pPr algn="l"/>
            <a:r>
              <a:rPr lang="it-IT" sz="1200" dirty="0" smtClean="0"/>
              <a:t>   maggiore spesa</a:t>
            </a:r>
          </a:p>
          <a:p>
            <a:pPr algn="l"/>
            <a:r>
              <a:rPr lang="it-IT" sz="1200" dirty="0" smtClean="0"/>
              <a:t>   per igiene per letto</a:t>
            </a:r>
          </a:p>
          <a:p>
            <a:pPr algn="l"/>
            <a:r>
              <a:rPr lang="it-IT" sz="1200" dirty="0" smtClean="0"/>
              <a:t>   hanno tassi di </a:t>
            </a:r>
          </a:p>
          <a:p>
            <a:pPr algn="l"/>
            <a:r>
              <a:rPr lang="it-IT" sz="1200" dirty="0" smtClean="0"/>
              <a:t>   infezione più bassi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 Unibg">
  <a:themeElements>
    <a:clrScheme name="Base Unib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ase Unib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se Unib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Unib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se Unib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Unib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Unib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Unib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e Unib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Settings\Lucio Cassia\Documenti\Sincronia Universita\Documenti\Form\Base Unibg.ppt</Template>
  <TotalTime>19698</TotalTime>
  <Words>1117</Words>
  <Application>Microsoft Office PowerPoint</Application>
  <PresentationFormat>Presentazione su schermo (4:3)</PresentationFormat>
  <Paragraphs>182</Paragraphs>
  <Slides>18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0" baseType="lpstr">
      <vt:lpstr>Base Unibg</vt:lpstr>
      <vt:lpstr>Equazione</vt:lpstr>
      <vt:lpstr>Infezioni ospedaliere e spese per l’igiene: una nesso quantificabile</vt:lpstr>
      <vt:lpstr>Motivazioni del Progetto di Ricerca</vt:lpstr>
      <vt:lpstr>Motivazioni del Progetto di Ricerca</vt:lpstr>
      <vt:lpstr>Definizione del campione</vt:lpstr>
      <vt:lpstr>Analisi delle Infezioni</vt:lpstr>
      <vt:lpstr>Analisi delle Infezioni</vt:lpstr>
      <vt:lpstr>Analisi delle Infezioni</vt:lpstr>
      <vt:lpstr>Analisi delle Infezioni</vt:lpstr>
      <vt:lpstr>Analisi descrittiva</vt:lpstr>
      <vt:lpstr>Analisi descrittiva</vt:lpstr>
      <vt:lpstr>Analisi quantitativa: Il modello econometrico</vt:lpstr>
      <vt:lpstr>Definizione delle variabili</vt:lpstr>
      <vt:lpstr>Risultati</vt:lpstr>
      <vt:lpstr>Risultati</vt:lpstr>
      <vt:lpstr>Risultati</vt:lpstr>
      <vt:lpstr>Risultati</vt:lpstr>
      <vt:lpstr>Implicazioni di politica sanitaria</vt:lpstr>
      <vt:lpstr>Conclusioni</vt:lpstr>
    </vt:vector>
  </TitlesOfParts>
  <Company>Università di Bergamo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UNIVERSITÀ DEGLI STUDI DI BERGAMO     Facoltà di Ingegneria</dc:title>
  <dc:creator>Prof. Gianmaria Martini</dc:creator>
  <cp:lastModifiedBy>Bardazzi</cp:lastModifiedBy>
  <cp:revision>1436</cp:revision>
  <cp:lastPrinted>1999-10-17T21:25:11Z</cp:lastPrinted>
  <dcterms:created xsi:type="dcterms:W3CDTF">1997-05-12T07:12:46Z</dcterms:created>
  <dcterms:modified xsi:type="dcterms:W3CDTF">2014-03-26T09:11:21Z</dcterms:modified>
</cp:coreProperties>
</file>