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10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1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2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3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4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5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0" r:id="rId2"/>
    <p:sldMasterId id="2147483719" r:id="rId3"/>
    <p:sldMasterId id="2147483757" r:id="rId4"/>
    <p:sldMasterId id="2147483776" r:id="rId5"/>
    <p:sldMasterId id="2147483795" r:id="rId6"/>
    <p:sldMasterId id="2147483814" r:id="rId7"/>
    <p:sldMasterId id="2147483833" r:id="rId8"/>
    <p:sldMasterId id="2147483866" r:id="rId9"/>
    <p:sldMasterId id="2147483879" r:id="rId10"/>
    <p:sldMasterId id="2147483966" r:id="rId11"/>
    <p:sldMasterId id="2147483979" r:id="rId12"/>
    <p:sldMasterId id="2147483993" r:id="rId13"/>
    <p:sldMasterId id="2147484001" r:id="rId14"/>
    <p:sldMasterId id="2147484014" r:id="rId15"/>
    <p:sldMasterId id="2147484027" r:id="rId16"/>
  </p:sldMasterIdLst>
  <p:notesMasterIdLst>
    <p:notesMasterId r:id="rId38"/>
  </p:notesMasterIdLst>
  <p:handoutMasterIdLst>
    <p:handoutMasterId r:id="rId39"/>
  </p:handoutMasterIdLst>
  <p:sldIdLst>
    <p:sldId id="2374" r:id="rId17"/>
    <p:sldId id="2379" r:id="rId18"/>
    <p:sldId id="2380" r:id="rId19"/>
    <p:sldId id="2381" r:id="rId20"/>
    <p:sldId id="2382" r:id="rId21"/>
    <p:sldId id="2384" r:id="rId22"/>
    <p:sldId id="2387" r:id="rId23"/>
    <p:sldId id="2389" r:id="rId24"/>
    <p:sldId id="2446" r:id="rId25"/>
    <p:sldId id="2407" r:id="rId26"/>
    <p:sldId id="2408" r:id="rId27"/>
    <p:sldId id="2447" r:id="rId28"/>
    <p:sldId id="2410" r:id="rId29"/>
    <p:sldId id="2411" r:id="rId30"/>
    <p:sldId id="2414" r:id="rId31"/>
    <p:sldId id="2415" r:id="rId32"/>
    <p:sldId id="2418" r:id="rId33"/>
    <p:sldId id="2419" r:id="rId34"/>
    <p:sldId id="2448" r:id="rId35"/>
    <p:sldId id="2422" r:id="rId36"/>
    <p:sldId id="2423" r:id="rId37"/>
  </p:sldIdLst>
  <p:sldSz cx="9144000" cy="6858000" type="screen4x3"/>
  <p:notesSz cx="6797675" cy="9928225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0000"/>
    <a:srgbClr val="FF99FF"/>
    <a:srgbClr val="FF00FF"/>
    <a:srgbClr val="66FF66"/>
    <a:srgbClr val="FF9933"/>
    <a:srgbClr val="99FF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 autoAdjust="0"/>
    <p:restoredTop sz="96871" autoAdjust="0"/>
  </p:normalViewPr>
  <p:slideViewPr>
    <p:cSldViewPr>
      <p:cViewPr>
        <p:scale>
          <a:sx n="90" d="100"/>
          <a:sy n="90" d="100"/>
        </p:scale>
        <p:origin x="-8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1.xlsx"/><Relationship Id="rId1" Type="http://schemas.openxmlformats.org/officeDocument/2006/relationships/themeOverride" Target="../theme/themeOverrid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2.xlsx"/><Relationship Id="rId1" Type="http://schemas.openxmlformats.org/officeDocument/2006/relationships/themeOverride" Target="../theme/themeOverride1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3.xlsx"/><Relationship Id="rId1" Type="http://schemas.openxmlformats.org/officeDocument/2006/relationships/themeOverride" Target="../theme/themeOverride13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4.xlsx"/><Relationship Id="rId1" Type="http://schemas.openxmlformats.org/officeDocument/2006/relationships/themeOverride" Target="../theme/themeOverride14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5.xlsx"/><Relationship Id="rId1" Type="http://schemas.openxmlformats.org/officeDocument/2006/relationships/themeOverride" Target="../theme/themeOverride15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16.xlsx"/><Relationship Id="rId1" Type="http://schemas.openxmlformats.org/officeDocument/2006/relationships/themeOverride" Target="../theme/themeOverride16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3650919573751065"/>
          <c:y val="0"/>
        </c:manualLayout>
      </c:layout>
      <c:overlay val="1"/>
      <c:txPr>
        <a:bodyPr/>
        <a:lstStyle/>
        <a:p>
          <a:pPr>
            <a:defRPr sz="1600"/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76064824691057"/>
          <c:y val="9.4335857430106529E-2"/>
          <c:w val="0.67872753721808687"/>
          <c:h val="0.75764934387135274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Tipologia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explosion val="1"/>
          <c:dLbls>
            <c:dLbl>
              <c:idx val="0"/>
              <c:layout>
                <c:manualLayout>
                  <c:x val="-3.8198880679924455E-3"/>
                  <c:y val="-0.2296902411359978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1023080768803466E-2"/>
                  <c:y val="0.216456892386634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Pubblico</c:v>
                </c:pt>
                <c:pt idx="1">
                  <c:v>Privato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0.60780000000000001</c:v>
                </c:pt>
                <c:pt idx="1">
                  <c:v>0.39219999999999999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.16546078213531829"/>
          <c:y val="0.8702159708352819"/>
          <c:w val="0.55709869042328641"/>
          <c:h val="9.0533222406812677E-2"/>
        </c:manualLayout>
      </c:layout>
      <c:overlay val="0"/>
      <c:txPr>
        <a:bodyPr/>
        <a:lstStyle/>
        <a:p>
          <a:pPr>
            <a:defRPr sz="1400">
              <a:latin typeface="Gill Sans MT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Efficacia/efficienza</c:v>
                </c:pt>
                <c:pt idx="1">
                  <c:v>Qualità del servizio</c:v>
                </c:pt>
                <c:pt idx="2">
                  <c:v>Onestà dell’azienda</c:v>
                </c:pt>
                <c:pt idx="3">
                  <c:v>Legalità dell’azienda</c:v>
                </c:pt>
                <c:pt idx="4">
                  <c:v>Rispetto delle normative vigenti in termini di sicurezza sul lavoro</c:v>
                </c:pt>
                <c:pt idx="5">
                  <c:v>Costi</c:v>
                </c:pt>
                <c:pt idx="6">
                  <c:v>Materiali utilizzati</c:v>
                </c:pt>
                <c:pt idx="7">
                  <c:v>Reputazione dell’azienda</c:v>
                </c:pt>
                <c:pt idx="8">
                  <c:v>Sistemi di certificazione</c:v>
                </c:pt>
              </c:strCache>
            </c:strRef>
          </c:cat>
          <c:val>
            <c:numRef>
              <c:f>Foglio1!$B$2:$B$10</c:f>
              <c:numCache>
                <c:formatCode>0.00</c:formatCode>
                <c:ptCount val="9"/>
                <c:pt idx="0">
                  <c:v>4.66</c:v>
                </c:pt>
                <c:pt idx="1">
                  <c:v>4.63</c:v>
                </c:pt>
                <c:pt idx="2">
                  <c:v>4.6100000000000003</c:v>
                </c:pt>
                <c:pt idx="3">
                  <c:v>4.6100000000000003</c:v>
                </c:pt>
                <c:pt idx="4">
                  <c:v>4.6100000000000003</c:v>
                </c:pt>
                <c:pt idx="5">
                  <c:v>4.58</c:v>
                </c:pt>
                <c:pt idx="6">
                  <c:v>4.41</c:v>
                </c:pt>
                <c:pt idx="7">
                  <c:v>4.3499999999999996</c:v>
                </c:pt>
                <c:pt idx="8">
                  <c:v>4.32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4463872"/>
        <c:axId val="113124864"/>
      </c:barChart>
      <c:catAx>
        <c:axId val="7446387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3124864"/>
        <c:crosses val="autoZero"/>
        <c:auto val="1"/>
        <c:lblAlgn val="ctr"/>
        <c:lblOffset val="100"/>
        <c:noMultiLvlLbl val="0"/>
      </c:catAx>
      <c:valAx>
        <c:axId val="113124864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744638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Foglio1!$A$2:$A$9</c:f>
              <c:strCache>
                <c:ptCount val="8"/>
                <c:pt idx="0">
                  <c:v>Impatto ambientale (contenimento dei consumi energetici)</c:v>
                </c:pt>
                <c:pt idx="1">
                  <c:v>Referenze</c:v>
                </c:pt>
                <c:pt idx="2">
                  <c:v>Piano di lavoro</c:v>
                </c:pt>
                <c:pt idx="3">
                  <c:v>Meccanismo per il controllo interno della qualità</c:v>
                </c:pt>
                <c:pt idx="4">
                  <c:v>Attrezzatura tecnica</c:v>
                </c:pt>
                <c:pt idx="5">
                  <c:v>Risorse umane es. numero addetti impiegati, ore lavoro e formazione</c:v>
                </c:pt>
                <c:pt idx="6">
                  <c:v>Servizio post vendita</c:v>
                </c:pt>
                <c:pt idx="7">
                  <c:v>Assistenza tecnica</c:v>
                </c:pt>
              </c:strCache>
            </c:strRef>
          </c:cat>
          <c:val>
            <c:numRef>
              <c:f>Foglio1!$B$2:$B$9</c:f>
              <c:numCache>
                <c:formatCode>0.00</c:formatCode>
                <c:ptCount val="8"/>
                <c:pt idx="0">
                  <c:v>4.29</c:v>
                </c:pt>
                <c:pt idx="1">
                  <c:v>4.29</c:v>
                </c:pt>
                <c:pt idx="2">
                  <c:v>4.28</c:v>
                </c:pt>
                <c:pt idx="3">
                  <c:v>4.2699999999999996</c:v>
                </c:pt>
                <c:pt idx="4">
                  <c:v>4.25</c:v>
                </c:pt>
                <c:pt idx="5">
                  <c:v>4.24</c:v>
                </c:pt>
                <c:pt idx="6">
                  <c:v>4.1100000000000003</c:v>
                </c:pt>
                <c:pt idx="7">
                  <c:v>4.0599999999999996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166592"/>
        <c:axId val="113206400"/>
      </c:barChart>
      <c:catAx>
        <c:axId val="11316659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3206400"/>
        <c:crosses val="autoZero"/>
        <c:auto val="1"/>
        <c:lblAlgn val="ctr"/>
        <c:lblOffset val="100"/>
        <c:noMultiLvlLbl val="0"/>
      </c:catAx>
      <c:valAx>
        <c:axId val="113206400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1131665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Foglio1!$A$2:$A$10</c:f>
              <c:strCache>
                <c:ptCount val="9"/>
                <c:pt idx="0">
                  <c:v>Onestà dell’azienda</c:v>
                </c:pt>
                <c:pt idx="1">
                  <c:v>Legalità dell’azienda</c:v>
                </c:pt>
                <c:pt idx="2">
                  <c:v>Rispetto delle normative vigenti in termini di sicurezza sul lavoro</c:v>
                </c:pt>
                <c:pt idx="3">
                  <c:v>Reputazione dell’azienda</c:v>
                </c:pt>
                <c:pt idx="4">
                  <c:v>Efficacia/efficienza</c:v>
                </c:pt>
                <c:pt idx="5">
                  <c:v>Qualità del servizio</c:v>
                </c:pt>
                <c:pt idx="6">
                  <c:v>Materiali utilizzati</c:v>
                </c:pt>
                <c:pt idx="7">
                  <c:v>Sistemi di certificazione</c:v>
                </c:pt>
                <c:pt idx="8">
                  <c:v>Risorse umane es. numero addetti impiegati, ore lavoro e formazione</c:v>
                </c:pt>
              </c:strCache>
            </c:strRef>
          </c:cat>
          <c:val>
            <c:numRef>
              <c:f>Foglio1!$B$2:$B$10</c:f>
              <c:numCache>
                <c:formatCode>0.00</c:formatCode>
                <c:ptCount val="9"/>
                <c:pt idx="0">
                  <c:v>4.45</c:v>
                </c:pt>
                <c:pt idx="1">
                  <c:v>4.45</c:v>
                </c:pt>
                <c:pt idx="2">
                  <c:v>4.43</c:v>
                </c:pt>
                <c:pt idx="3">
                  <c:v>4.37</c:v>
                </c:pt>
                <c:pt idx="4">
                  <c:v>4.3600000000000003</c:v>
                </c:pt>
                <c:pt idx="5">
                  <c:v>4.3499999999999996</c:v>
                </c:pt>
                <c:pt idx="6">
                  <c:v>4.33</c:v>
                </c:pt>
                <c:pt idx="7">
                  <c:v>4.29</c:v>
                </c:pt>
                <c:pt idx="8">
                  <c:v>4.2699999999999996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826240"/>
        <c:axId val="112829184"/>
      </c:barChart>
      <c:catAx>
        <c:axId val="11282624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2829184"/>
        <c:crosses val="autoZero"/>
        <c:auto val="1"/>
        <c:lblAlgn val="ctr"/>
        <c:lblOffset val="100"/>
        <c:noMultiLvlLbl val="0"/>
      </c:catAx>
      <c:valAx>
        <c:axId val="112829184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1128262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Foglio1!$A$2:$A$9</c:f>
              <c:strCache>
                <c:ptCount val="8"/>
                <c:pt idx="0">
                  <c:v>Piano di lavoro</c:v>
                </c:pt>
                <c:pt idx="1">
                  <c:v>Costi</c:v>
                </c:pt>
                <c:pt idx="2">
                  <c:v>Referenze</c:v>
                </c:pt>
                <c:pt idx="3">
                  <c:v>Meccanismo per il controllo interno della qualità</c:v>
                </c:pt>
                <c:pt idx="4">
                  <c:v>Attrezzatura tecnica</c:v>
                </c:pt>
                <c:pt idx="5">
                  <c:v>Impatto ambientale (contenimento dei consumi energetici)</c:v>
                </c:pt>
                <c:pt idx="6">
                  <c:v>Assistenza tecnica</c:v>
                </c:pt>
                <c:pt idx="7">
                  <c:v>Servizio post vendita</c:v>
                </c:pt>
              </c:strCache>
            </c:strRef>
          </c:cat>
          <c:val>
            <c:numRef>
              <c:f>Foglio1!$B$2:$B$9</c:f>
              <c:numCache>
                <c:formatCode>0.00</c:formatCode>
                <c:ptCount val="8"/>
                <c:pt idx="0">
                  <c:v>4.2699999999999996</c:v>
                </c:pt>
                <c:pt idx="1">
                  <c:v>4.2699999999999996</c:v>
                </c:pt>
                <c:pt idx="2">
                  <c:v>4.26</c:v>
                </c:pt>
                <c:pt idx="3">
                  <c:v>4.25</c:v>
                </c:pt>
                <c:pt idx="4">
                  <c:v>4.22</c:v>
                </c:pt>
                <c:pt idx="5">
                  <c:v>4.1900000000000004</c:v>
                </c:pt>
                <c:pt idx="6">
                  <c:v>4.16</c:v>
                </c:pt>
                <c:pt idx="7">
                  <c:v>4.1500000000000004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850432"/>
        <c:axId val="112959872"/>
      </c:barChart>
      <c:catAx>
        <c:axId val="112850432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2959872"/>
        <c:crosses val="autoZero"/>
        <c:auto val="1"/>
        <c:lblAlgn val="ctr"/>
        <c:lblOffset val="100"/>
        <c:noMultiLvlLbl val="0"/>
      </c:catAx>
      <c:valAx>
        <c:axId val="112959872"/>
        <c:scaling>
          <c:orientation val="minMax"/>
        </c:scaling>
        <c:delete val="1"/>
        <c:axPos val="t"/>
        <c:numFmt formatCode="0.00" sourceLinked="1"/>
        <c:majorTickMark val="out"/>
        <c:minorTickMark val="none"/>
        <c:tickLblPos val="nextTo"/>
        <c:crossAx val="11285043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Così così</c:v>
                </c:pt>
                <c:pt idx="3">
                  <c:v>Poco</c:v>
                </c:pt>
                <c:pt idx="4">
                  <c:v>Per niente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0.3725</c:v>
                </c:pt>
                <c:pt idx="1">
                  <c:v>0.55879999999999996</c:v>
                </c:pt>
                <c:pt idx="2">
                  <c:v>5.5899999999999998E-2</c:v>
                </c:pt>
                <c:pt idx="3">
                  <c:v>1.47E-2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046656"/>
        <c:axId val="113246208"/>
      </c:barChart>
      <c:catAx>
        <c:axId val="1130466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3246208"/>
        <c:crosses val="autoZero"/>
        <c:auto val="1"/>
        <c:lblAlgn val="ctr"/>
        <c:lblOffset val="100"/>
        <c:noMultiLvlLbl val="0"/>
      </c:catAx>
      <c:valAx>
        <c:axId val="1132462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3046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Pubblico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Così così</c:v>
                </c:pt>
                <c:pt idx="3">
                  <c:v>Poco</c:v>
                </c:pt>
                <c:pt idx="4">
                  <c:v>Per niente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0.4032</c:v>
                </c:pt>
                <c:pt idx="1">
                  <c:v>0.4919</c:v>
                </c:pt>
                <c:pt idx="2">
                  <c:v>8.0600000000000005E-2</c:v>
                </c:pt>
                <c:pt idx="3">
                  <c:v>2.4199999999999999E-2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Privato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it-IT" sz="1200" b="0" i="0" u="none" strike="noStrike" kern="1200" baseline="0">
                    <a:solidFill>
                      <a:prstClr val="black"/>
                    </a:solidFill>
                    <a:latin typeface="Gill Sans MT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Così così</c:v>
                </c:pt>
                <c:pt idx="3">
                  <c:v>Poco</c:v>
                </c:pt>
                <c:pt idx="4">
                  <c:v>Per niente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0.32500000000000001</c:v>
                </c:pt>
                <c:pt idx="1">
                  <c:v>0.66249999999999998</c:v>
                </c:pt>
                <c:pt idx="2">
                  <c:v>1.2500000000000001E-2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611904"/>
        <c:axId val="113613440"/>
      </c:barChart>
      <c:catAx>
        <c:axId val="1136119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3613440"/>
        <c:crosses val="autoZero"/>
        <c:auto val="1"/>
        <c:lblAlgn val="ctr"/>
        <c:lblOffset val="100"/>
        <c:noMultiLvlLbl val="0"/>
      </c:catAx>
      <c:valAx>
        <c:axId val="113613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36119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233626819242301"/>
          <c:y val="3.6218348158140144E-2"/>
          <c:w val="0.22120644002518236"/>
          <c:h val="5.5578664500355868E-2"/>
        </c:manualLayout>
      </c:layout>
      <c:overlay val="0"/>
      <c:txPr>
        <a:bodyPr/>
        <a:lstStyle/>
        <a:p>
          <a:pPr>
            <a:defRPr sz="1400">
              <a:latin typeface="Gill Sans MT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6138097825150398"/>
          <c:y val="2.3659295308651341E-2"/>
          <c:w val="0.50550288011798006"/>
          <c:h val="0.9526814093826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Foglio1!$A$2:$A$18</c:f>
              <c:strCache>
                <c:ptCount val="17"/>
                <c:pt idx="0">
                  <c:v>*Referenze</c:v>
                </c:pt>
                <c:pt idx="1">
                  <c:v>Piano di lavoro</c:v>
                </c:pt>
                <c:pt idx="2">
                  <c:v>Materiali utilizzati</c:v>
                </c:pt>
                <c:pt idx="3">
                  <c:v>Impatto ambientale (contenimento dei consumi energetici)</c:v>
                </c:pt>
                <c:pt idx="4">
                  <c:v>Efficacia/efficienza</c:v>
                </c:pt>
                <c:pt idx="5">
                  <c:v>Assistenza tecnica</c:v>
                </c:pt>
                <c:pt idx="6">
                  <c:v>Costi</c:v>
                </c:pt>
                <c:pt idx="7">
                  <c:v>Qualità del servizio</c:v>
                </c:pt>
                <c:pt idx="8">
                  <c:v>Meccanismo per il controllo interno della qualità</c:v>
                </c:pt>
                <c:pt idx="9">
                  <c:v>Attrezzatura tecnica</c:v>
                </c:pt>
                <c:pt idx="10">
                  <c:v>Servizio post vendita</c:v>
                </c:pt>
                <c:pt idx="11">
                  <c:v>Reputazione dell’azienda</c:v>
                </c:pt>
                <c:pt idx="12">
                  <c:v>Legalità dell’azienda</c:v>
                </c:pt>
                <c:pt idx="13">
                  <c:v>Risorse umane es. numero addetti impiegati, ore lavoro e formazione</c:v>
                </c:pt>
                <c:pt idx="14">
                  <c:v>Onestà dell’azienda</c:v>
                </c:pt>
                <c:pt idx="15">
                  <c:v>Rispetto delle normative vigenti in termini di sicurezza sul lavoro</c:v>
                </c:pt>
                <c:pt idx="16">
                  <c:v>Sistemi di certificazione</c:v>
                </c:pt>
              </c:strCache>
            </c:strRef>
          </c:cat>
          <c:val>
            <c:numRef>
              <c:f>Foglio1!$B$2:$B$18</c:f>
              <c:numCache>
                <c:formatCode>0%</c:formatCode>
                <c:ptCount val="17"/>
                <c:pt idx="0">
                  <c:v>0.11933333333333333</c:v>
                </c:pt>
                <c:pt idx="1">
                  <c:v>0.10466666666666667</c:v>
                </c:pt>
                <c:pt idx="2">
                  <c:v>8.8666666666666671E-2</c:v>
                </c:pt>
                <c:pt idx="3">
                  <c:v>8.7000000000000008E-2</c:v>
                </c:pt>
                <c:pt idx="4">
                  <c:v>8.2000000000000003E-2</c:v>
                </c:pt>
                <c:pt idx="5">
                  <c:v>7.8666666666666663E-2</c:v>
                </c:pt>
                <c:pt idx="6">
                  <c:v>7.7333333333333323E-2</c:v>
                </c:pt>
                <c:pt idx="7">
                  <c:v>7.2333333333333333E-2</c:v>
                </c:pt>
                <c:pt idx="8">
                  <c:v>6.8333333333333343E-2</c:v>
                </c:pt>
                <c:pt idx="9">
                  <c:v>4.7333333333333331E-2</c:v>
                </c:pt>
                <c:pt idx="10">
                  <c:v>4.3000000000000003E-2</c:v>
                </c:pt>
                <c:pt idx="11">
                  <c:v>3.6666666666666667E-2</c:v>
                </c:pt>
                <c:pt idx="12">
                  <c:v>3.5999999999999997E-2</c:v>
                </c:pt>
                <c:pt idx="13">
                  <c:v>0.03</c:v>
                </c:pt>
                <c:pt idx="14">
                  <c:v>2.7333333333333331E-2</c:v>
                </c:pt>
                <c:pt idx="15">
                  <c:v>1.3333333333333298E-3</c:v>
                </c:pt>
                <c:pt idx="16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3331200"/>
        <c:axId val="113366912"/>
      </c:barChart>
      <c:catAx>
        <c:axId val="113331200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3366912"/>
        <c:crosses val="autoZero"/>
        <c:auto val="1"/>
        <c:lblAlgn val="ctr"/>
        <c:lblOffset val="100"/>
        <c:noMultiLvlLbl val="0"/>
      </c:catAx>
      <c:valAx>
        <c:axId val="11336691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133312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06976252222666E-2"/>
          <c:y val="1.0516527561725934E-2"/>
          <c:w val="0.97734877004430176"/>
          <c:h val="0.9706781002031167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20"/>
            <c:spPr>
              <a:solidFill>
                <a:srgbClr val="FF0000"/>
              </a:solidFill>
              <a:ln>
                <a:noFill/>
              </a:ln>
            </c:spPr>
          </c:marke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Pt>
            <c:idx val="10"/>
            <c:bubble3D val="0"/>
          </c:dPt>
          <c:dLbls>
            <c:dLbl>
              <c:idx val="0"/>
              <c:layout>
                <c:manualLayout>
                  <c:x val="-5.3771324531458498E-2"/>
                  <c:y val="5.0736000934447342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Costi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94882047954761"/>
                  <c:y val="-4.8320553485030095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Qualità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 del servizio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98742214623248E-3"/>
                  <c:y val="-8.8218905703572065E-3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Reputazione dell’azienda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065382008290213"/>
                  <c:y val="-4.9587346000243886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Onestà 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dell’azienda</a:t>
                    </a:r>
                    <a:endParaRPr lang="en-US" sz="900" b="1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151646272209729E-2"/>
                  <c:y val="-4.8509459472056274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baseline="0" dirty="0" smtClean="0">
                        <a:latin typeface="GillSans" pitchFamily="34" charset="0"/>
                      </a:rPr>
                      <a:t>Legalità </a:t>
                    </a:r>
                  </a:p>
                  <a:p>
                    <a:r>
                      <a:rPr lang="it-IT" sz="1000" b="1" baseline="0" dirty="0" smtClean="0">
                        <a:latin typeface="GillSans" pitchFamily="34" charset="0"/>
                      </a:rPr>
                      <a:t>dell’azienda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66917381004745E-2"/>
                  <c:y val="-2.8417700243675396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Efficacia/efficienza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703035079583851"/>
                  <c:y val="-1.3079409190342853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Servizio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 post vendita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8290683732956338E-3"/>
                  <c:y val="-3.8047530116046868E-7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Assistenza 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tecnica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10648157404403603"/>
                  <c:y val="-5.6567926350635005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Impatto ambientale (contenimento dei consumi energetici)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105553488125992E-2"/>
                  <c:y val="5.0736000934447342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it-IT" sz="1000" b="1" i="0" u="none" strike="noStrike" kern="1200" baseline="0" dirty="0">
                        <a:solidFill>
                          <a:srgbClr val="000000"/>
                        </a:solidFill>
                        <a:latin typeface="GillSans" pitchFamily="34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 err="1" smtClean="0">
                        <a:solidFill>
                          <a:srgbClr val="000000"/>
                        </a:solidFill>
                        <a:latin typeface="GillSans" pitchFamily="34" charset="0"/>
                        <a:ea typeface="+mn-ea"/>
                        <a:cs typeface="+mn-cs"/>
                      </a:rPr>
                      <a:t>Referenze</a:t>
                    </a:r>
                    <a:endParaRPr lang="it-IT" sz="1000" b="1" i="0" u="none" strike="noStrike" kern="1200" baseline="0" dirty="0">
                      <a:solidFill>
                        <a:srgbClr val="000000"/>
                      </a:solidFill>
                      <a:latin typeface="GillSans" pitchFamily="34" charset="0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358351451109738E-2"/>
                  <c:y val="-1.7982594396397811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err="1" smtClean="0">
                        <a:latin typeface="GillSans" pitchFamily="34" charset="0"/>
                      </a:rPr>
                      <a:t>Sistemi</a:t>
                    </a:r>
                    <a:r>
                      <a:rPr lang="en-US" sz="1000" b="1" dirty="0" smtClean="0">
                        <a:latin typeface="GillSans" pitchFamily="34" charset="0"/>
                      </a:rPr>
                      <a:t> di </a:t>
                    </a:r>
                  </a:p>
                  <a:p>
                    <a:r>
                      <a:rPr lang="en-US" sz="1000" b="1" dirty="0" err="1" smtClean="0">
                        <a:latin typeface="GillSans" pitchFamily="34" charset="0"/>
                      </a:rPr>
                      <a:t>certificazione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9990390215304324"/>
                  <c:y val="2.2586345540439482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Risorse umane es. numero addetti impiegati, ore lavoro e formazione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0156703985738821"/>
                  <c:y val="3.140823611079669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Piano di lavoro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7.6994368924149126E-2"/>
                  <c:y val="7.9728599358176208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Meccanismo per il controllo interno della qualità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9.6652505670740393E-2"/>
                  <c:y val="-4.1072498997923174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Materiali utilizzati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7165300550853499E-2"/>
                  <c:y val="-4.83203632473795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Attrezzatura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err="1" smtClean="0"/>
                      <a:t>tecnica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371801279971725E-2"/>
                  <c:y val="6.7648508546331337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Rispetto delle normative vigenti in termini di sicurezza sul lavoro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GillSans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Sheet1!$A$2:$A$18</c:f>
              <c:numCache>
                <c:formatCode>General</c:formatCode>
                <c:ptCount val="17"/>
                <c:pt idx="0">
                  <c:v>0.55401770497127445</c:v>
                </c:pt>
                <c:pt idx="1">
                  <c:v>0.40436249864958496</c:v>
                </c:pt>
                <c:pt idx="2">
                  <c:v>-0.66317797311180149</c:v>
                </c:pt>
                <c:pt idx="3">
                  <c:v>-0.94253435824562226</c:v>
                </c:pt>
                <c:pt idx="4">
                  <c:v>-0.68313200062136004</c:v>
                </c:pt>
                <c:pt idx="5">
                  <c:v>0.69369589753818495</c:v>
                </c:pt>
                <c:pt idx="6">
                  <c:v>-0.47361471177099451</c:v>
                </c:pt>
                <c:pt idx="7">
                  <c:v>0.59392575999039177</c:v>
                </c:pt>
                <c:pt idx="8">
                  <c:v>0.84335110385987477</c:v>
                </c:pt>
                <c:pt idx="9">
                  <c:v>1.8111214380734679</c:v>
                </c:pt>
                <c:pt idx="10">
                  <c:v>-1.7606494861375257</c:v>
                </c:pt>
                <c:pt idx="11">
                  <c:v>-0.86271824820738774</c:v>
                </c:pt>
                <c:pt idx="12">
                  <c:v>1.3721328328631783</c:v>
                </c:pt>
                <c:pt idx="13">
                  <c:v>0.28463833359223334</c:v>
                </c:pt>
                <c:pt idx="14">
                  <c:v>0.89323617263377142</c:v>
                </c:pt>
                <c:pt idx="15">
                  <c:v>-0.34391353295886357</c:v>
                </c:pt>
                <c:pt idx="16">
                  <c:v>-1.7207414311184088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1.0349904316824265</c:v>
                </c:pt>
                <c:pt idx="1">
                  <c:v>1.302389175430164</c:v>
                </c:pt>
                <c:pt idx="2">
                  <c:v>-0.19504378955717222</c:v>
                </c:pt>
                <c:pt idx="3">
                  <c:v>1.1954296779310709</c:v>
                </c:pt>
                <c:pt idx="4">
                  <c:v>1.1954296779310709</c:v>
                </c:pt>
                <c:pt idx="5">
                  <c:v>1.4628284216788083</c:v>
                </c:pt>
                <c:pt idx="6">
                  <c:v>-1.4785577595463129</c:v>
                </c:pt>
                <c:pt idx="7">
                  <c:v>-1.7459565032940549</c:v>
                </c:pt>
                <c:pt idx="8">
                  <c:v>-0.51592228205445623</c:v>
                </c:pt>
                <c:pt idx="9">
                  <c:v>-0.51592228205445623</c:v>
                </c:pt>
                <c:pt idx="10">
                  <c:v>-0.35548303580581181</c:v>
                </c:pt>
                <c:pt idx="11">
                  <c:v>-0.78332102580219354</c:v>
                </c:pt>
                <c:pt idx="12" formatCode="0.00E+00">
                  <c:v>-0.56940203080400276</c:v>
                </c:pt>
                <c:pt idx="13">
                  <c:v>-0.62288177955355395</c:v>
                </c:pt>
                <c:pt idx="14">
                  <c:v>0.12583470294011648</c:v>
                </c:pt>
                <c:pt idx="15">
                  <c:v>-0.72984127705264701</c:v>
                </c:pt>
                <c:pt idx="16">
                  <c:v>1.1954296779310709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537792"/>
        <c:axId val="113539328"/>
      </c:scatterChart>
      <c:valAx>
        <c:axId val="113537792"/>
        <c:scaling>
          <c:orientation val="minMax"/>
          <c:max val="2"/>
          <c:min val="-2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lumMod val="85000"/>
              </a:schemeClr>
            </a:solidFill>
          </a:ln>
        </c:spPr>
        <c:crossAx val="113539328"/>
        <c:crosses val="autoZero"/>
        <c:crossBetween val="midCat"/>
      </c:valAx>
      <c:valAx>
        <c:axId val="113539328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lumMod val="85000"/>
              </a:schemeClr>
            </a:solidFill>
          </a:ln>
        </c:spPr>
        <c:crossAx val="113537792"/>
        <c:crosses val="autoZero"/>
        <c:crossBetween val="midCat"/>
      </c:valAx>
      <c:spPr>
        <a:gradFill>
          <a:gsLst>
            <a:gs pos="50000">
              <a:srgbClr val="99CCFF"/>
            </a:gs>
            <a:gs pos="100000">
              <a:srgbClr val="489AFE"/>
            </a:gs>
          </a:gsLst>
          <a:lin ang="9600000" scaled="0"/>
        </a:gradFill>
        <a:ln w="25400">
          <a:solidFill>
            <a:schemeClr val="accent1"/>
          </a:solidFill>
        </a:ln>
      </c:spPr>
    </c:plotArea>
    <c:plotVisOnly val="1"/>
    <c:dispBlanksAs val="gap"/>
    <c:showDLblsOverMax val="0"/>
  </c:chart>
  <c:spPr>
    <a:ln w="19050"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106976252222666E-2"/>
          <c:y val="1.0516527561725934E-2"/>
          <c:w val="0.97734877004430176"/>
          <c:h val="0.97067810020311673"/>
        </c:manualLayout>
      </c:layout>
      <c:scatterChart>
        <c:scatterStyle val="lineMarker"/>
        <c:varyColors val="0"/>
        <c:ser>
          <c:idx val="0"/>
          <c:order val="0"/>
          <c:spPr>
            <a:ln w="19050">
              <a:noFill/>
            </a:ln>
          </c:spPr>
          <c:marker>
            <c:symbol val="circle"/>
            <c:size val="20"/>
            <c:spPr>
              <a:solidFill>
                <a:srgbClr val="FF0000"/>
              </a:solidFill>
              <a:ln>
                <a:noFill/>
              </a:ln>
            </c:spPr>
          </c:marker>
          <c:dPt>
            <c:idx val="0"/>
            <c:marker>
              <c:symbol val="diamond"/>
              <c:size val="20"/>
            </c:marker>
            <c:bubble3D val="0"/>
          </c:dPt>
          <c:dPt>
            <c:idx val="1"/>
            <c:marker>
              <c:symbol val="diamond"/>
              <c:size val="20"/>
            </c:marker>
            <c:bubble3D val="0"/>
          </c:dPt>
          <c:dPt>
            <c:idx val="2"/>
            <c:marker>
              <c:symbol val="diamond"/>
              <c:size val="20"/>
              <c:spPr>
                <a:solidFill>
                  <a:schemeClr val="accent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marker>
              <c:symbol val="diamond"/>
              <c:size val="20"/>
            </c:marker>
            <c:bubble3D val="0"/>
          </c:dPt>
          <c:dPt>
            <c:idx val="6"/>
            <c:marker>
              <c:symbol val="diamond"/>
              <c:size val="20"/>
              <c:spPr>
                <a:solidFill>
                  <a:schemeClr val="accent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7"/>
            <c:marker>
              <c:symbol val="triangle"/>
              <c:size val="20"/>
            </c:marker>
            <c:bubble3D val="0"/>
          </c:dPt>
          <c:dPt>
            <c:idx val="8"/>
            <c:marker>
              <c:symbol val="triangle"/>
              <c:size val="20"/>
            </c:marker>
            <c:bubble3D val="0"/>
          </c:dPt>
          <c:dPt>
            <c:idx val="9"/>
            <c:marker>
              <c:symbol val="triangle"/>
              <c:size val="20"/>
            </c:marker>
            <c:bubble3D val="0"/>
          </c:dPt>
          <c:dPt>
            <c:idx val="10"/>
            <c:marker>
              <c:symbol val="diamond"/>
              <c:size val="20"/>
              <c:spPr>
                <a:solidFill>
                  <a:schemeClr val="accent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1"/>
            <c:marker>
              <c:symbol val="diamond"/>
              <c:size val="20"/>
              <c:spPr>
                <a:solidFill>
                  <a:schemeClr val="accent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Pt>
            <c:idx val="12"/>
            <c:marker>
              <c:symbol val="triangle"/>
              <c:size val="20"/>
            </c:marker>
            <c:bubble3D val="0"/>
          </c:dPt>
          <c:dPt>
            <c:idx val="13"/>
            <c:marker>
              <c:symbol val="triangle"/>
              <c:size val="20"/>
            </c:marker>
            <c:bubble3D val="0"/>
          </c:dPt>
          <c:dPt>
            <c:idx val="14"/>
            <c:marker>
              <c:symbol val="diamond"/>
              <c:size val="20"/>
            </c:marker>
            <c:bubble3D val="0"/>
          </c:dPt>
          <c:dPt>
            <c:idx val="15"/>
            <c:marker>
              <c:symbol val="diamond"/>
              <c:size val="20"/>
              <c:spPr>
                <a:solidFill>
                  <a:schemeClr val="accent2">
                    <a:lumMod val="50000"/>
                  </a:schemeClr>
                </a:solidFill>
                <a:ln>
                  <a:noFill/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7.9023387894122093E-3"/>
                  <c:y val="-2.1744543936621945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Costi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1794882047954761"/>
                  <c:y val="-4.8320553485030095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Qualità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 del servizio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98742214623248E-3"/>
                  <c:y val="-8.8218905703572065E-3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Reputazione dell’azienda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2783451563782849"/>
                  <c:y val="1.3229126221349497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Onestà 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dell’azienda</a:t>
                    </a:r>
                    <a:endParaRPr lang="en-US" sz="900" b="1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4151646272209729E-2"/>
                  <c:y val="-4.8509459472056274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baseline="0" dirty="0" smtClean="0">
                        <a:latin typeface="GillSans" pitchFamily="34" charset="0"/>
                      </a:rPr>
                      <a:t>Legalità </a:t>
                    </a:r>
                  </a:p>
                  <a:p>
                    <a:r>
                      <a:rPr lang="it-IT" sz="1000" b="1" baseline="0" dirty="0" smtClean="0">
                        <a:latin typeface="GillSans" pitchFamily="34" charset="0"/>
                      </a:rPr>
                      <a:t>dell’azienda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4866917381004745E-2"/>
                  <c:y val="-2.8417700243675396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Efficacia/efficienza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4703035079583851"/>
                  <c:y val="-1.3079409190342853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Servizio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 post vendita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421697990910045E-2"/>
                  <c:y val="4.8319982772078364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Assistenza </a:t>
                    </a:r>
                  </a:p>
                  <a:p>
                    <a:r>
                      <a:rPr lang="it-IT" sz="1000" b="1" dirty="0" smtClean="0">
                        <a:latin typeface="GillSans" pitchFamily="34" charset="0"/>
                      </a:rPr>
                      <a:t>tecnica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5527122488637556E-3"/>
                  <c:y val="-1.3079789665644012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Impatto ambientale (contenimento dei consumi energetici)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3105553488125992E-2"/>
                  <c:y val="5.0736000934447342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it-IT" sz="1000" b="1" i="0" u="none" strike="noStrike" kern="1200" baseline="0" dirty="0">
                        <a:solidFill>
                          <a:srgbClr val="000000"/>
                        </a:solidFill>
                        <a:latin typeface="GillSans" pitchFamily="34" charset="0"/>
                        <a:ea typeface="+mn-ea"/>
                        <a:cs typeface="+mn-cs"/>
                      </a:defRPr>
                    </a:pPr>
                    <a:r>
                      <a:rPr lang="en-US" sz="1000" b="1" i="0" u="none" strike="noStrike" kern="1200" baseline="0" dirty="0" err="1" smtClean="0">
                        <a:solidFill>
                          <a:srgbClr val="000000"/>
                        </a:solidFill>
                        <a:latin typeface="GillSans" pitchFamily="34" charset="0"/>
                        <a:ea typeface="+mn-ea"/>
                        <a:cs typeface="+mn-cs"/>
                      </a:rPr>
                      <a:t>Referenze</a:t>
                    </a:r>
                    <a:endParaRPr lang="it-IT" sz="1000" b="1" i="0" u="none" strike="noStrike" kern="1200" baseline="0" dirty="0">
                      <a:solidFill>
                        <a:srgbClr val="000000"/>
                      </a:solidFill>
                      <a:latin typeface="GillSans" pitchFamily="34" charset="0"/>
                      <a:ea typeface="+mn-ea"/>
                      <a:cs typeface="+mn-cs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6312803006508214E-2"/>
                  <c:y val="4.2417859662826594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 err="1" smtClean="0">
                        <a:latin typeface="GillSans" pitchFamily="34" charset="0"/>
                      </a:rPr>
                      <a:t>Sistemi</a:t>
                    </a:r>
                    <a:r>
                      <a:rPr lang="en-US" sz="1000" b="1" dirty="0" smtClean="0">
                        <a:latin typeface="GillSans" pitchFamily="34" charset="0"/>
                      </a:rPr>
                      <a:t> di </a:t>
                    </a:r>
                  </a:p>
                  <a:p>
                    <a:r>
                      <a:rPr lang="en-US" sz="1000" b="1" dirty="0" err="1" smtClean="0">
                        <a:latin typeface="GillSans" pitchFamily="34" charset="0"/>
                      </a:rPr>
                      <a:t>certificazione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0.17369305315758821"/>
                  <c:y val="7.8154763274925931E-2"/>
                </c:manualLayout>
              </c:layout>
              <c:tx>
                <c:rich>
                  <a:bodyPr/>
                  <a:lstStyle/>
                  <a:p>
                    <a:r>
                      <a:rPr lang="it-IT" sz="1000" b="1" dirty="0" smtClean="0">
                        <a:latin typeface="GillSans" pitchFamily="34" charset="0"/>
                      </a:rPr>
                      <a:t>Risorse umane es. numero addetti impiegati, ore lavoro e formazione</a:t>
                    </a:r>
                    <a:endParaRPr lang="en-US" sz="9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0.10156703985738821"/>
                  <c:y val="3.140823611079669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Piano di lavoro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9.0099793421876642E-2"/>
                  <c:y val="7.248054487106928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Meccanismo per il controllo interno della qualità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1.1467246435511573E-2"/>
                  <c:y val="-1.9023765058023434E-7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Materiali utilizzati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6.7165300550853499E-2"/>
                  <c:y val="-4.8320363247379525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Attrezzatura</a:t>
                    </a:r>
                    <a:r>
                      <a:rPr lang="en-US" dirty="0" smtClean="0"/>
                      <a:t> </a:t>
                    </a:r>
                  </a:p>
                  <a:p>
                    <a:r>
                      <a:rPr lang="en-US" dirty="0" err="1" smtClean="0"/>
                      <a:t>tecnica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7.371801279971725E-2"/>
                  <c:y val="6.7648508546331337E-2"/>
                </c:manualLayout>
              </c:layout>
              <c:tx>
                <c:rich>
                  <a:bodyPr/>
                  <a:lstStyle/>
                  <a:p>
                    <a:r>
                      <a:rPr lang="it-IT" dirty="0" smtClean="0"/>
                      <a:t>Rispetto delle normative vigenti in termini di sicurezza sul lavoro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latin typeface="GillSans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Sheet1!$A$2:$A$18</c:f>
              <c:numCache>
                <c:formatCode>General</c:formatCode>
                <c:ptCount val="17"/>
                <c:pt idx="0">
                  <c:v>0.55401770497127445</c:v>
                </c:pt>
                <c:pt idx="1">
                  <c:v>0.40436249864958496</c:v>
                </c:pt>
                <c:pt idx="2">
                  <c:v>-0.66317797311180149</c:v>
                </c:pt>
                <c:pt idx="3">
                  <c:v>-0.94253435824562226</c:v>
                </c:pt>
                <c:pt idx="4">
                  <c:v>-0.68313200062136004</c:v>
                </c:pt>
                <c:pt idx="5">
                  <c:v>0.69369589753818495</c:v>
                </c:pt>
                <c:pt idx="6">
                  <c:v>-0.47361471177099451</c:v>
                </c:pt>
                <c:pt idx="7">
                  <c:v>0.59392575999039177</c:v>
                </c:pt>
                <c:pt idx="8">
                  <c:v>0.84335110385987477</c:v>
                </c:pt>
                <c:pt idx="9">
                  <c:v>1.8111214380734679</c:v>
                </c:pt>
                <c:pt idx="10">
                  <c:v>-1.7606494861375257</c:v>
                </c:pt>
                <c:pt idx="11">
                  <c:v>-0.86271824820738774</c:v>
                </c:pt>
                <c:pt idx="12">
                  <c:v>1.3721328328631783</c:v>
                </c:pt>
                <c:pt idx="13">
                  <c:v>0.28463833359223334</c:v>
                </c:pt>
                <c:pt idx="14">
                  <c:v>0.89323617263377142</c:v>
                </c:pt>
                <c:pt idx="15">
                  <c:v>-0.34391353295886357</c:v>
                </c:pt>
                <c:pt idx="16">
                  <c:v>-1.7207414311184088</c:v>
                </c:pt>
              </c:numCache>
            </c:numRef>
          </c:xVal>
          <c:yVal>
            <c:numRef>
              <c:f>Sheet1!$B$2:$B$18</c:f>
              <c:numCache>
                <c:formatCode>General</c:formatCode>
                <c:ptCount val="17"/>
                <c:pt idx="0">
                  <c:v>-0.3097612370649474</c:v>
                </c:pt>
                <c:pt idx="1">
                  <c:v>0.56789560128573535</c:v>
                </c:pt>
                <c:pt idx="2">
                  <c:v>0.7873098108734109</c:v>
                </c:pt>
                <c:pt idx="3">
                  <c:v>1.6649666492240935</c:v>
                </c:pt>
                <c:pt idx="4">
                  <c:v>1.6649666492240935</c:v>
                </c:pt>
                <c:pt idx="5">
                  <c:v>0.67760270607957795</c:v>
                </c:pt>
                <c:pt idx="6">
                  <c:v>-1.6262464945909618</c:v>
                </c:pt>
                <c:pt idx="7">
                  <c:v>-1.5165393897971289</c:v>
                </c:pt>
                <c:pt idx="8">
                  <c:v>-1.1874180754156205</c:v>
                </c:pt>
                <c:pt idx="9">
                  <c:v>-0.41946834185878035</c:v>
                </c:pt>
                <c:pt idx="10">
                  <c:v>-9.0347027477271871E-2</c:v>
                </c:pt>
                <c:pt idx="11">
                  <c:v>-0.3097612370649474</c:v>
                </c:pt>
                <c:pt idx="12" formatCode="0.00E+00">
                  <c:v>-0.3097612370649474</c:v>
                </c:pt>
                <c:pt idx="13">
                  <c:v>-0.52917544665261318</c:v>
                </c:pt>
                <c:pt idx="14">
                  <c:v>0.34848139169806952</c:v>
                </c:pt>
                <c:pt idx="15">
                  <c:v>-0.85829676103412167</c:v>
                </c:pt>
                <c:pt idx="16">
                  <c:v>1.4455524396364181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944448"/>
        <c:axId val="113945984"/>
      </c:scatterChart>
      <c:valAx>
        <c:axId val="113944448"/>
        <c:scaling>
          <c:orientation val="minMax"/>
          <c:max val="2"/>
          <c:min val="-2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lumMod val="85000"/>
              </a:schemeClr>
            </a:solidFill>
          </a:ln>
        </c:spPr>
        <c:crossAx val="113945984"/>
        <c:crosses val="autoZero"/>
        <c:crossBetween val="midCat"/>
      </c:valAx>
      <c:valAx>
        <c:axId val="113945984"/>
        <c:scaling>
          <c:orientation val="minMax"/>
          <c:max val="2"/>
          <c:min val="-2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solidFill>
              <a:schemeClr val="bg1">
                <a:lumMod val="85000"/>
              </a:schemeClr>
            </a:solidFill>
          </a:ln>
        </c:spPr>
        <c:crossAx val="113944448"/>
        <c:crosses val="autoZero"/>
        <c:crossBetween val="midCat"/>
      </c:valAx>
      <c:spPr>
        <a:gradFill>
          <a:gsLst>
            <a:gs pos="50000">
              <a:srgbClr val="99CCFF"/>
            </a:gs>
            <a:gs pos="100000">
              <a:srgbClr val="489AFE"/>
            </a:gs>
          </a:gsLst>
          <a:lin ang="9600000" scaled="0"/>
        </a:gradFill>
        <a:ln w="25400">
          <a:solidFill>
            <a:schemeClr val="accent1"/>
          </a:solidFill>
        </a:ln>
      </c:spPr>
    </c:plotArea>
    <c:plotVisOnly val="1"/>
    <c:dispBlanksAs val="gap"/>
    <c:showDLblsOverMax val="0"/>
  </c:chart>
  <c:spPr>
    <a:ln w="19050">
      <a:solidFill>
        <a:schemeClr val="accent1"/>
      </a:solidFill>
    </a:ln>
  </c:spPr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39757436358254489"/>
          <c:y val="0.15331889862716463"/>
          <c:w val="0.54854007884884393"/>
          <c:h val="0.788072446506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Area geografica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Nord-Ovest</c:v>
                </c:pt>
                <c:pt idx="1">
                  <c:v>Nord-Est</c:v>
                </c:pt>
                <c:pt idx="2">
                  <c:v>Centro</c:v>
                </c:pt>
                <c:pt idx="3">
                  <c:v>Sud-Isole</c:v>
                </c:pt>
              </c:strCache>
            </c:strRef>
          </c:cat>
          <c:val>
            <c:numRef>
              <c:f>Sheet1!$B$2:$E$2</c:f>
              <c:numCache>
                <c:formatCode>0%</c:formatCode>
                <c:ptCount val="4"/>
                <c:pt idx="0">
                  <c:v>0.23039999999999999</c:v>
                </c:pt>
                <c:pt idx="1">
                  <c:v>0.22059999999999999</c:v>
                </c:pt>
                <c:pt idx="2">
                  <c:v>0.1961</c:v>
                </c:pt>
                <c:pt idx="3">
                  <c:v>0.35289999999999999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93675904"/>
        <c:axId val="93678592"/>
      </c:barChart>
      <c:catAx>
        <c:axId val="93675904"/>
        <c:scaling>
          <c:orientation val="maxMin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93678592"/>
        <c:crosses val="autoZero"/>
        <c:auto val="1"/>
        <c:lblAlgn val="ctr"/>
        <c:lblOffset val="100"/>
        <c:noMultiLvlLbl val="0"/>
      </c:catAx>
      <c:valAx>
        <c:axId val="93678592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367590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>
              <a:latin typeface="Gill Sans MT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39536828193093848"/>
          <c:y val="0"/>
        </c:manualLayout>
      </c:layout>
      <c:overlay val="1"/>
      <c:txPr>
        <a:bodyPr/>
        <a:lstStyle/>
        <a:p>
          <a:pPr>
            <a:defRPr sz="1600"/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076064824691057"/>
          <c:y val="0.1312502745173017"/>
          <c:w val="0.66403009619301556"/>
          <c:h val="0.74124289807592436"/>
        </c:manualLayout>
      </c:layout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Target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Lbls>
            <c:dLbl>
              <c:idx val="0"/>
              <c:layout>
                <c:manualLayout>
                  <c:x val="-3.1758787807644018E-2"/>
                  <c:y val="-0.221487018238283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138484612820791E-2"/>
                  <c:y val="0.2164568923866340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Economi</c:v>
                </c:pt>
                <c:pt idx="1">
                  <c:v>Responsabili ufficio acquisti</c:v>
                </c:pt>
                <c:pt idx="2">
                  <c:v>Altro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0.39219999999999999</c:v>
                </c:pt>
                <c:pt idx="2">
                  <c:v>0.05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>
        <c:manualLayout>
          <c:xMode val="edge"/>
          <c:yMode val="edge"/>
          <c:x val="0"/>
          <c:y val="0.85791113648871054"/>
          <c:w val="0.96973632908712437"/>
          <c:h val="0.13565094834424082"/>
        </c:manualLayout>
      </c:layout>
      <c:overlay val="0"/>
      <c:txPr>
        <a:bodyPr/>
        <a:lstStyle/>
        <a:p>
          <a:pPr>
            <a:defRPr sz="1200">
              <a:latin typeface="Gill Sans MT" pitchFamily="34" charset="0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2.8457273552824399E-2"/>
          <c:w val="0.98383281487242158"/>
          <c:h val="0.809103027552425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Foglio1!$A$2:$A$4</c:f>
              <c:strCache>
                <c:ptCount val="3"/>
                <c:pt idx="0">
                  <c:v>Fa gare direttamente</c:v>
                </c:pt>
                <c:pt idx="1">
                  <c:v>Si avvale di centrali di committenza</c:v>
                </c:pt>
                <c:pt idx="2">
                  <c:v>In alcuni casi fa gare direttamente e in altri si avvale di centrali di committenza</c:v>
                </c:pt>
              </c:strCache>
            </c:strRef>
          </c:cat>
          <c:val>
            <c:numRef>
              <c:f>Foglio1!$B$2:$B$4</c:f>
              <c:numCache>
                <c:formatCode>0%</c:formatCode>
                <c:ptCount val="3"/>
                <c:pt idx="0">
                  <c:v>0.7903</c:v>
                </c:pt>
                <c:pt idx="1">
                  <c:v>0.1371</c:v>
                </c:pt>
                <c:pt idx="2">
                  <c:v>7.2599999999999998E-2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0786816"/>
        <c:axId val="110888064"/>
      </c:barChart>
      <c:catAx>
        <c:axId val="1107868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0888064"/>
        <c:crosses val="autoZero"/>
        <c:auto val="1"/>
        <c:lblAlgn val="ctr"/>
        <c:lblOffset val="100"/>
        <c:noMultiLvlLbl val="0"/>
      </c:catAx>
      <c:valAx>
        <c:axId val="11088806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078681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2175128689404878"/>
          <c:y val="1.4814175416167514E-2"/>
          <c:w val="0.56208152797837274"/>
          <c:h val="0.9827167953478045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Foglio1!$A$2:$A$7</c:f>
              <c:strCache>
                <c:ptCount val="6"/>
                <c:pt idx="0">
                  <c:v>Per massimizzare il rapporto qualità prezzo</c:v>
                </c:pt>
                <c:pt idx="1">
                  <c:v>Lo prevede la nostra normativa</c:v>
                </c:pt>
                <c:pt idx="2">
                  <c:v>Per consuetudine</c:v>
                </c:pt>
                <c:pt idx="3">
                  <c:v>Per convenienza</c:v>
                </c:pt>
                <c:pt idx="4">
                  <c:v>Per avere più proposte tra cui scegliere</c:v>
                </c:pt>
                <c:pt idx="5">
                  <c:v>Altro</c:v>
                </c:pt>
              </c:strCache>
            </c:strRef>
          </c:cat>
          <c:val>
            <c:numRef>
              <c:f>Foglio1!$B$2:$B$7</c:f>
              <c:numCache>
                <c:formatCode>0%</c:formatCode>
                <c:ptCount val="6"/>
                <c:pt idx="0">
                  <c:v>0.49</c:v>
                </c:pt>
                <c:pt idx="1">
                  <c:v>0.27</c:v>
                </c:pt>
                <c:pt idx="2">
                  <c:v>0.13</c:v>
                </c:pt>
                <c:pt idx="3">
                  <c:v>0.08</c:v>
                </c:pt>
                <c:pt idx="4">
                  <c:v>7.0000000000000007E-2</c:v>
                </c:pt>
                <c:pt idx="5">
                  <c:v>0.03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289664"/>
        <c:axId val="112292608"/>
      </c:barChart>
      <c:catAx>
        <c:axId val="1122896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2292608"/>
        <c:crosses val="autoZero"/>
        <c:auto val="1"/>
        <c:lblAlgn val="ctr"/>
        <c:lblOffset val="100"/>
        <c:noMultiLvlLbl val="0"/>
      </c:catAx>
      <c:valAx>
        <c:axId val="112292608"/>
        <c:scaling>
          <c:orientation val="minMax"/>
          <c:max val="0.8"/>
          <c:min val="0"/>
        </c:scaling>
        <c:delete val="1"/>
        <c:axPos val="t"/>
        <c:numFmt formatCode="#,##0.00" sourceLinked="0"/>
        <c:majorTickMark val="out"/>
        <c:minorTickMark val="none"/>
        <c:tickLblPos val="nextTo"/>
        <c:crossAx val="11228966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Foglio1!$A$2:$A$3</c:f>
              <c:strCache>
                <c:ptCount val="2"/>
                <c:pt idx="0">
                  <c:v>Direttamente dei propri fornitori</c:v>
                </c:pt>
                <c:pt idx="1">
                  <c:v>In alcuni casi dei propri fornitori e in altri di centrali di committenza</c:v>
                </c:pt>
              </c:strCache>
            </c:strRef>
          </c:cat>
          <c:val>
            <c:numRef>
              <c:f>Foglio1!$B$2:$B$3</c:f>
              <c:numCache>
                <c:formatCode>0%</c:formatCode>
                <c:ptCount val="2"/>
                <c:pt idx="0">
                  <c:v>0.9375</c:v>
                </c:pt>
                <c:pt idx="1">
                  <c:v>6.25E-2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096000"/>
        <c:axId val="112097536"/>
      </c:barChart>
      <c:catAx>
        <c:axId val="112096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2097536"/>
        <c:crosses val="autoZero"/>
        <c:auto val="1"/>
        <c:lblAlgn val="ctr"/>
        <c:lblOffset val="100"/>
        <c:noMultiLvlLbl val="0"/>
      </c:catAx>
      <c:valAx>
        <c:axId val="112097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209600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3302052086805169"/>
          <c:y val="1.4208662949718101E-2"/>
          <c:w val="0.75228203810687699"/>
          <c:h val="0.964417462271429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Foglio1!$A$2:$A$5</c:f>
              <c:strCache>
                <c:ptCount val="4"/>
                <c:pt idx="0">
                  <c:v>Per avere vantaggi economici/scontistica</c:v>
                </c:pt>
                <c:pt idx="1">
                  <c:v>Per abitudine</c:v>
                </c:pt>
                <c:pt idx="2">
                  <c:v>Per comodità</c:v>
                </c:pt>
                <c:pt idx="3">
                  <c:v>Altro</c:v>
                </c:pt>
              </c:strCache>
            </c:strRef>
          </c:cat>
          <c:val>
            <c:numRef>
              <c:f>Foglio1!$B$2:$B$5</c:f>
              <c:numCache>
                <c:formatCode>0%</c:formatCode>
                <c:ptCount val="4"/>
                <c:pt idx="0">
                  <c:v>0.72</c:v>
                </c:pt>
                <c:pt idx="1">
                  <c:v>0.21333333333333335</c:v>
                </c:pt>
                <c:pt idx="2">
                  <c:v>0.18666666666666668</c:v>
                </c:pt>
                <c:pt idx="3">
                  <c:v>0.17333333333333334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12142976"/>
        <c:axId val="112195072"/>
      </c:barChart>
      <c:catAx>
        <c:axId val="1121429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2195072"/>
        <c:crosses val="autoZero"/>
        <c:auto val="1"/>
        <c:lblAlgn val="ctr"/>
        <c:lblOffset val="100"/>
        <c:noMultiLvlLbl val="0"/>
      </c:catAx>
      <c:valAx>
        <c:axId val="112195072"/>
        <c:scaling>
          <c:orientation val="minMax"/>
          <c:max val="1"/>
          <c:min val="0"/>
        </c:scaling>
        <c:delete val="1"/>
        <c:axPos val="t"/>
        <c:numFmt formatCode="#,##0.00" sourceLinked="0"/>
        <c:majorTickMark val="out"/>
        <c:minorTickMark val="none"/>
        <c:tickLblPos val="nextTo"/>
        <c:crossAx val="1121429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Colonna1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Così così</c:v>
                </c:pt>
                <c:pt idx="3">
                  <c:v>Poco</c:v>
                </c:pt>
                <c:pt idx="4">
                  <c:v>Per niente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0.21079999999999999</c:v>
                </c:pt>
                <c:pt idx="1">
                  <c:v>0.38729999999999998</c:v>
                </c:pt>
                <c:pt idx="2">
                  <c:v>0.22059999999999999</c:v>
                </c:pt>
                <c:pt idx="3">
                  <c:v>0.14219999999999999</c:v>
                </c:pt>
                <c:pt idx="4">
                  <c:v>3.9199999999999999E-2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253568"/>
        <c:axId val="112686592"/>
      </c:barChart>
      <c:catAx>
        <c:axId val="112253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2686592"/>
        <c:crosses val="autoZero"/>
        <c:auto val="1"/>
        <c:lblAlgn val="ctr"/>
        <c:lblOffset val="100"/>
        <c:noMultiLvlLbl val="0"/>
      </c:catAx>
      <c:valAx>
        <c:axId val="11268659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225356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Pubblico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200">
                    <a:latin typeface="Gill Sans MT" pitchFamily="34" charset="0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Così così</c:v>
                </c:pt>
                <c:pt idx="3">
                  <c:v>Poco</c:v>
                </c:pt>
                <c:pt idx="4">
                  <c:v>Per niente</c:v>
                </c:pt>
              </c:strCache>
            </c:strRef>
          </c:cat>
          <c:val>
            <c:numRef>
              <c:f>Foglio1!$B$2:$B$6</c:f>
              <c:numCache>
                <c:formatCode>0%</c:formatCode>
                <c:ptCount val="5"/>
                <c:pt idx="0">
                  <c:v>0.2339</c:v>
                </c:pt>
                <c:pt idx="1">
                  <c:v>0.3468</c:v>
                </c:pt>
                <c:pt idx="2">
                  <c:v>0.2339</c:v>
                </c:pt>
                <c:pt idx="3">
                  <c:v>0.1371</c:v>
                </c:pt>
                <c:pt idx="4">
                  <c:v>4.8399999999999999E-2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Privato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it-IT" sz="1200" b="0" i="0" u="none" strike="noStrike" kern="1200" baseline="0">
                    <a:solidFill>
                      <a:prstClr val="black"/>
                    </a:solidFill>
                    <a:latin typeface="Gill Sans MT" pitchFamily="34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Foglio1!$A$2:$A$6</c:f>
              <c:strCache>
                <c:ptCount val="5"/>
                <c:pt idx="0">
                  <c:v>Molto</c:v>
                </c:pt>
                <c:pt idx="1">
                  <c:v>Abbastanza</c:v>
                </c:pt>
                <c:pt idx="2">
                  <c:v>Così così</c:v>
                </c:pt>
                <c:pt idx="3">
                  <c:v>Poco</c:v>
                </c:pt>
                <c:pt idx="4">
                  <c:v>Per niente</c:v>
                </c:pt>
              </c:strCache>
            </c:strRef>
          </c:cat>
          <c:val>
            <c:numRef>
              <c:f>Foglio1!$C$2:$C$6</c:f>
              <c:numCache>
                <c:formatCode>0%</c:formatCode>
                <c:ptCount val="5"/>
                <c:pt idx="0">
                  <c:v>0.17499999999999999</c:v>
                </c:pt>
                <c:pt idx="1">
                  <c:v>0.45</c:v>
                </c:pt>
                <c:pt idx="2">
                  <c:v>0.2</c:v>
                </c:pt>
                <c:pt idx="3">
                  <c:v>0.15</c:v>
                </c:pt>
                <c:pt idx="4">
                  <c:v>2.4E-2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2527616"/>
        <c:axId val="112529408"/>
      </c:barChart>
      <c:catAx>
        <c:axId val="1125276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Gill Sans MT" pitchFamily="34" charset="0"/>
              </a:defRPr>
            </a:pPr>
            <a:endParaRPr lang="it-IT"/>
          </a:p>
        </c:txPr>
        <c:crossAx val="112529408"/>
        <c:crosses val="autoZero"/>
        <c:auto val="1"/>
        <c:lblAlgn val="ctr"/>
        <c:lblOffset val="100"/>
        <c:noMultiLvlLbl val="0"/>
      </c:catAx>
      <c:valAx>
        <c:axId val="112529408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112527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9233626819242301"/>
          <c:y val="3.6218348158140144E-2"/>
          <c:w val="0.22120644002518236"/>
          <c:h val="5.5578664500355868E-2"/>
        </c:manualLayout>
      </c:layout>
      <c:overlay val="0"/>
      <c:txPr>
        <a:bodyPr/>
        <a:lstStyle/>
        <a:p>
          <a:pPr>
            <a:defRPr sz="1400">
              <a:latin typeface="Gill Sans MT"/>
            </a:defRPr>
          </a:pPr>
          <a:endParaRPr lang="it-IT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t" anchorCtr="0" compatLnSpc="1">
            <a:prstTxWarp prst="textNoShape">
              <a:avLst/>
            </a:prstTxWarp>
          </a:bodyPr>
          <a:lstStyle>
            <a:lvl1pPr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1" y="0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t" anchorCtr="0" compatLnSpc="1">
            <a:prstTxWarp prst="textNoShape">
              <a:avLst/>
            </a:prstTxWarp>
          </a:bodyPr>
          <a:lstStyle>
            <a:lvl1pPr algn="r"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 smtClean="0"/>
              <a:t>C 2012187 Afidamp - Pulizia urbana e qualità del vivere</a:t>
            </a:r>
            <a:endParaRPr lang="it-IT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93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b" anchorCtr="0" compatLnSpc="1">
            <a:prstTxWarp prst="textNoShape">
              <a:avLst/>
            </a:prstTxWarp>
          </a:bodyPr>
          <a:lstStyle>
            <a:lvl1pPr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1" y="9431893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b" anchorCtr="0" compatLnSpc="1">
            <a:prstTxWarp prst="textNoShape">
              <a:avLst/>
            </a:prstTxWarp>
          </a:bodyPr>
          <a:lstStyle>
            <a:lvl1pPr algn="r"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D689D4D-0147-4204-96F8-3764CA09DD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6469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t" anchorCtr="0" compatLnSpc="1">
            <a:prstTxWarp prst="textNoShape">
              <a:avLst/>
            </a:prstTxWarp>
          </a:bodyPr>
          <a:lstStyle>
            <a:lvl1pPr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0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t" anchorCtr="0" compatLnSpc="1">
            <a:prstTxWarp prst="textNoShape">
              <a:avLst/>
            </a:prstTxWarp>
          </a:bodyPr>
          <a:lstStyle>
            <a:lvl1pPr algn="r"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it-IT" smtClean="0"/>
              <a:t>C 2012187 Afidamp - Pulizia urbana e qualità del vivere</a:t>
            </a:r>
            <a:endParaRPr lang="it-IT"/>
          </a:p>
        </p:txBody>
      </p:sp>
      <p:sp>
        <p:nvSpPr>
          <p:cNvPr id="32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2950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06" y="4717533"/>
            <a:ext cx="4986864" cy="4466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93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b" anchorCtr="0" compatLnSpc="1">
            <a:prstTxWarp prst="textNoShape">
              <a:avLst/>
            </a:prstTxWarp>
          </a:bodyPr>
          <a:lstStyle>
            <a:lvl1pPr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31893"/>
            <a:ext cx="2946135" cy="496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2464" tIns="46228" rIns="92464" bIns="46228" numCol="1" anchor="b" anchorCtr="0" compatLnSpc="1">
            <a:prstTxWarp prst="textNoShape">
              <a:avLst/>
            </a:prstTxWarp>
          </a:bodyPr>
          <a:lstStyle>
            <a:lvl1pPr algn="r" defTabSz="924402" eaLnBrk="1" hangingPunct="1">
              <a:lnSpc>
                <a:spcPct val="100000"/>
              </a:lnSpc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23ECCE-6F0C-4BDE-A2D1-3893D509288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686406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2A3D99B-6E90-4428-8C98-DF6913405E1B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32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3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2394-AF42-4F78-8091-441F22035ED0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111938" name="Text Box 2"/>
          <p:cNvSpPr txBox="1">
            <a:spLocks noChangeArrowheads="1"/>
          </p:cNvSpPr>
          <p:nvPr/>
        </p:nvSpPr>
        <p:spPr bwMode="auto">
          <a:xfrm>
            <a:off x="924434" y="743706"/>
            <a:ext cx="4963079" cy="37216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30" tIns="45665" rIns="91330" bIns="45665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111939" name="Rectangle 3"/>
          <p:cNvSpPr txBox="1">
            <a:spLocks noGrp="1" noChangeArrowheads="1"/>
          </p:cNvSpPr>
          <p:nvPr>
            <p:ph type="body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C4A6747-9326-4E58-B074-F2C2841973C2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smtClean="0">
              <a:solidFill>
                <a:prstClr val="black"/>
              </a:solidFill>
            </a:endParaRPr>
          </a:p>
        </p:txBody>
      </p:sp>
      <p:sp>
        <p:nvSpPr>
          <p:cNvPr id="32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215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2394-AF42-4F78-8091-441F22035ED0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111938" name="Text Box 2"/>
          <p:cNvSpPr txBox="1">
            <a:spLocks noChangeArrowheads="1"/>
          </p:cNvSpPr>
          <p:nvPr/>
        </p:nvSpPr>
        <p:spPr bwMode="auto">
          <a:xfrm>
            <a:off x="924434" y="743706"/>
            <a:ext cx="4963079" cy="37216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30" tIns="45665" rIns="91330" bIns="45665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111939" name="Rectangle 3"/>
          <p:cNvSpPr txBox="1">
            <a:spLocks noGrp="1" noChangeArrowheads="1"/>
          </p:cNvSpPr>
          <p:nvPr>
            <p:ph type="body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23ECCE-6F0C-4BDE-A2D1-3893D509288F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00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23ECCE-6F0C-4BDE-A2D1-3893D509288F}" type="slidenum">
              <a:rPr lang="it-IT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600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2394-AF42-4F78-8091-441F22035ED0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111938" name="Text Box 2"/>
          <p:cNvSpPr txBox="1">
            <a:spLocks noChangeArrowheads="1"/>
          </p:cNvSpPr>
          <p:nvPr/>
        </p:nvSpPr>
        <p:spPr bwMode="auto">
          <a:xfrm>
            <a:off x="924434" y="743706"/>
            <a:ext cx="4963079" cy="37216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30" tIns="45665" rIns="91330" bIns="45665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111939" name="Rectangle 3"/>
          <p:cNvSpPr txBox="1">
            <a:spLocks noGrp="1" noChangeArrowheads="1"/>
          </p:cNvSpPr>
          <p:nvPr>
            <p:ph type="body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002394-AF42-4F78-8091-441F22035ED0}" type="slidenum">
              <a:rPr lang="it-IT">
                <a:solidFill>
                  <a:prstClr val="black"/>
                </a:solidFill>
              </a:rPr>
              <a:pPr/>
              <a:t>12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111938" name="Text Box 2"/>
          <p:cNvSpPr txBox="1">
            <a:spLocks noChangeArrowheads="1"/>
          </p:cNvSpPr>
          <p:nvPr/>
        </p:nvSpPr>
        <p:spPr bwMode="auto">
          <a:xfrm>
            <a:off x="924434" y="743706"/>
            <a:ext cx="4963079" cy="3721696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30" tIns="45665" rIns="91330" bIns="45665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3111939" name="Rectangle 3"/>
          <p:cNvSpPr txBox="1">
            <a:spLocks noGrp="1" noChangeArrowheads="1"/>
          </p:cNvSpPr>
          <p:nvPr>
            <p:ph type="body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it-IT" smtClean="0">
                <a:solidFill>
                  <a:prstClr val="black"/>
                </a:solidFill>
              </a:rPr>
              <a:t>C 2012187 Afidamp - Pulizia urbana e qualità del vivere</a:t>
            </a:r>
            <a:endParaRPr lang="it-IT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wmf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diamond" w="sm" len="med"/>
            <a:tailEnd type="diamond" w="sm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/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555875" y="188913"/>
          <a:ext cx="39862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082" name="Fotografia di Photo Editor " r:id="rId3" imgW="2103120" imgH="1005840" progId="">
                  <p:embed/>
                </p:oleObj>
              </mc:Choice>
              <mc:Fallback>
                <p:oleObj name="Fotografia di Photo Editor " r:id="rId3" imgW="2103120" imgH="1005840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8913"/>
                        <a:ext cx="39862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95288" y="188913"/>
            <a:ext cx="8353425" cy="23749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H="1">
            <a:off x="5076825" y="5516563"/>
            <a:ext cx="3816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95288" y="6262688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/>
              <a:t>COESIS RESEARCH </a:t>
            </a:r>
            <a:r>
              <a:rPr lang="it-IT" sz="800" b="1" dirty="0" err="1"/>
              <a:t>Srl</a:t>
            </a:r>
            <a:endParaRPr lang="it-IT" sz="800" i="1" dirty="0"/>
          </a:p>
          <a:p>
            <a:pPr algn="ctr">
              <a:defRPr/>
            </a:pPr>
            <a:r>
              <a:rPr lang="it-IT" sz="800" i="1" dirty="0">
                <a:cs typeface="Arial" charset="0"/>
              </a:rPr>
              <a:t>Sede legale</a:t>
            </a:r>
            <a:r>
              <a:rPr lang="it-IT" sz="800" dirty="0">
                <a:cs typeface="Arial" charset="0"/>
              </a:rPr>
              <a:t> - Direzione e amministrazione: 24127 </a:t>
            </a:r>
            <a:r>
              <a:rPr lang="it-IT" sz="800" b="1" dirty="0">
                <a:cs typeface="Arial" charset="0"/>
              </a:rPr>
              <a:t>Bergamo</a:t>
            </a:r>
            <a:r>
              <a:rPr lang="it-IT" sz="800" dirty="0"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/>
              <a:t>Sedi operative</a:t>
            </a:r>
            <a:r>
              <a:rPr lang="it-IT" sz="800" dirty="0"/>
              <a:t>:</a:t>
            </a:r>
            <a:r>
              <a:rPr lang="it-IT" sz="800" b="1" dirty="0"/>
              <a:t> </a:t>
            </a:r>
            <a:r>
              <a:rPr lang="it-IT" sz="800" dirty="0">
                <a:cs typeface="Arial" charset="0"/>
              </a:rPr>
              <a:t>20093 </a:t>
            </a:r>
            <a:r>
              <a:rPr lang="it-IT" sz="800" b="1" dirty="0">
                <a:cs typeface="Arial" charset="0"/>
              </a:rPr>
              <a:t>Cologno Monzese</a:t>
            </a:r>
            <a:r>
              <a:rPr lang="it-IT" sz="800" dirty="0">
                <a:cs typeface="Arial" charset="0"/>
              </a:rPr>
              <a:t> (MI), Via Milano, 150 - </a:t>
            </a:r>
            <a:r>
              <a:rPr lang="it-IT" sz="800" dirty="0"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cs typeface="Times New Roman" pitchFamily="18" charset="0"/>
              </a:rPr>
              <a:t>Alghero</a:t>
            </a:r>
            <a:r>
              <a:rPr lang="it-IT" sz="800" dirty="0">
                <a:cs typeface="Times New Roman" pitchFamily="18" charset="0"/>
              </a:rPr>
              <a:t> (SS), Via Don </a:t>
            </a:r>
            <a:r>
              <a:rPr lang="it-IT" sz="800" dirty="0" err="1">
                <a:cs typeface="Times New Roman" pitchFamily="18" charset="0"/>
              </a:rPr>
              <a:t>Minzoni</a:t>
            </a:r>
            <a:r>
              <a:rPr lang="it-IT" sz="800" dirty="0"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cs typeface="Times New Roman" pitchFamily="18" charset="0"/>
              </a:rPr>
              <a:t>C.F. e P.IVA 03906890961</a:t>
            </a:r>
            <a:r>
              <a:rPr lang="it-IT" sz="600" dirty="0"/>
              <a:t> - Reg. </a:t>
            </a:r>
            <a:r>
              <a:rPr lang="it-IT" sz="600" dirty="0" err="1"/>
              <a:t>Imp</a:t>
            </a:r>
            <a:r>
              <a:rPr lang="it-IT" sz="600" dirty="0"/>
              <a:t>. di Bergamo n. 03906890961 - Cap. </a:t>
            </a:r>
            <a:r>
              <a:rPr lang="it-IT" sz="600" dirty="0" err="1"/>
              <a:t>Soc</a:t>
            </a:r>
            <a:r>
              <a:rPr lang="it-IT" sz="600" dirty="0"/>
              <a:t>. € 60.000,00 I.V.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3551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2040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197577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329760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5460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658886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26462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335476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02723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5616172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757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721763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19564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456900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769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07502943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530885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52419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167327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943504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46528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890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477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588589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14716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02770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568272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5151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80645794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88884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913395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94846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diamond" w="sm" len="med"/>
            <a:tailEnd type="diamond" w="sm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555875" y="188913"/>
          <a:ext cx="39862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497" name="Fotografia di Photo Editor " r:id="rId3" imgW="2103120" imgH="1005840" progId="">
                  <p:embed/>
                </p:oleObj>
              </mc:Choice>
              <mc:Fallback>
                <p:oleObj name="Fotografia di Photo Editor " r:id="rId3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8913"/>
                        <a:ext cx="39862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95288" y="188913"/>
            <a:ext cx="8353425" cy="23749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H="1">
            <a:off x="5076825" y="5516563"/>
            <a:ext cx="3816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95288" y="6262688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</a:t>
            </a:r>
            <a:r>
              <a:rPr lang="it-IT" sz="600" dirty="0" err="1">
                <a:solidFill>
                  <a:srgbClr val="000000"/>
                </a:solidFill>
              </a:rPr>
              <a:t>I.V</a:t>
            </a:r>
            <a:r>
              <a:rPr lang="it-IT" sz="6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4319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6950152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60085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diamond" w="sm" len="med"/>
            <a:tailEnd type="diamond" w="sm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555875" y="188913"/>
          <a:ext cx="39862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3573" name="Fotografia di Photo Editor " r:id="rId3" imgW="2103120" imgH="1005840" progId="">
                  <p:embed/>
                </p:oleObj>
              </mc:Choice>
              <mc:Fallback>
                <p:oleObj name="Fotografia di Photo Editor " r:id="rId3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8913"/>
                        <a:ext cx="39862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95288" y="188913"/>
            <a:ext cx="8353425" cy="23749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H="1">
            <a:off x="5076825" y="5516563"/>
            <a:ext cx="3816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95288" y="6262688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418738882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94F7-A459-4E92-A1A7-BA942B03B53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4450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B822-F4C5-4ED0-94AC-E4D41673A7C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4954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31E-CC81-4C28-856F-A88BF877479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90919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16688" y="6629400"/>
            <a:ext cx="1905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31E-CC81-4C28-856F-A88BF877479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321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111895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01879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7422189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7560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7417165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5100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031483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5178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8938111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1989577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2617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2983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488694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890215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608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41375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612559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59472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223162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7165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342798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64527760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493407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65650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3505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76901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209110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diamond" w="sm" len="med"/>
            <a:tailEnd type="diamond" w="sm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555875" y="188913"/>
          <a:ext cx="39862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6611" name="Fotografia di Photo Editor " r:id="rId3" imgW="2103120" imgH="1005840" progId="">
                  <p:embed/>
                </p:oleObj>
              </mc:Choice>
              <mc:Fallback>
                <p:oleObj name="Fotografia di Photo Editor " r:id="rId3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8913"/>
                        <a:ext cx="39862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95288" y="188913"/>
            <a:ext cx="8353425" cy="23749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H="1">
            <a:off x="5076825" y="5516563"/>
            <a:ext cx="3816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95288" y="6262688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174103121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94F7-A459-4E92-A1A7-BA942B03B53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4891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B822-F4C5-4ED0-94AC-E4D41673A7C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17104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31E-CC81-4C28-856F-A88BF877479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52653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16688" y="6629400"/>
            <a:ext cx="1905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31E-CC81-4C28-856F-A88BF877479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43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241308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51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03829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94F7-A459-4E92-A1A7-BA942B03B53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9052401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83779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361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66799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13176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965749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30734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30021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2495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179388" y="6237288"/>
            <a:ext cx="878522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 type="diamond" w="sm" len="med"/>
            <a:tailEnd type="diamond" w="sm" len="med"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4" name="Object 1"/>
          <p:cNvGraphicFramePr>
            <a:graphicFrameLocks noChangeAspect="1"/>
          </p:cNvGraphicFramePr>
          <p:nvPr/>
        </p:nvGraphicFramePr>
        <p:xfrm>
          <a:off x="2555875" y="188913"/>
          <a:ext cx="3986213" cy="237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6169" name="Fotografia di Photo Editor " r:id="rId3" imgW="2103120" imgH="1005840" progId="">
                  <p:embed/>
                </p:oleObj>
              </mc:Choice>
              <mc:Fallback>
                <p:oleObj name="Fotografia di Photo Editor " r:id="rId3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188913"/>
                        <a:ext cx="3986213" cy="237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4"/>
          <p:cNvSpPr>
            <a:spLocks noChangeArrowheads="1"/>
          </p:cNvSpPr>
          <p:nvPr userDrawn="1"/>
        </p:nvSpPr>
        <p:spPr bwMode="auto">
          <a:xfrm>
            <a:off x="395288" y="188913"/>
            <a:ext cx="8353425" cy="23749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Line 15"/>
          <p:cNvSpPr>
            <a:spLocks noChangeShapeType="1"/>
          </p:cNvSpPr>
          <p:nvPr userDrawn="1"/>
        </p:nvSpPr>
        <p:spPr bwMode="auto">
          <a:xfrm flipH="1">
            <a:off x="5076825" y="5516563"/>
            <a:ext cx="38163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 userDrawn="1"/>
        </p:nvSpPr>
        <p:spPr bwMode="auto">
          <a:xfrm>
            <a:off x="395288" y="6262688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</a:t>
            </a:r>
            <a:r>
              <a:rPr lang="it-IT" sz="600" dirty="0" err="1">
                <a:solidFill>
                  <a:srgbClr val="000000"/>
                </a:solidFill>
              </a:rPr>
              <a:t>I.V</a:t>
            </a:r>
            <a:r>
              <a:rPr lang="it-IT" sz="60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49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B822-F4C5-4ED0-94AC-E4D41673A7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792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D94F7-A459-4E92-A1A7-BA942B03B53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7782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3B822-F4C5-4ED0-94AC-E4D41673A7C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68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31E-CC81-4C28-856F-A88BF877479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6151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24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5723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827179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87805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88168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8216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31E-CC81-4C28-856F-A88BF87747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05328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072968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68851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64607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63334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23796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788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68839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2835869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8116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16688" y="6629400"/>
            <a:ext cx="19050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8431E-CC81-4C28-856F-A88BF877479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331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1151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5648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563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2545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6283057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939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01021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9288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5778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169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0973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769686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08318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90844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70216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914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070809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267110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60658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968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199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6218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3215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312519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238714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663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8190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3712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8826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42674815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3607489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350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7947941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457351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218157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716657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8755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7443392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118649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7995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84187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5248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8259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02026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097972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19597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008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90425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48213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9686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8268544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6826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5179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3136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oleObject" Target="../embeddings/oleObject10.bin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vmlDrawing" Target="../drawings/vmlDrawing10.v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oleObject" Target="../embeddings/oleObject11.bin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vmlDrawing" Target="../drawings/vmlDrawing11.v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19.xml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vmlDrawing" Target="../drawings/vmlDrawing12.v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31.xml"/><Relationship Id="rId6" Type="http://schemas.openxmlformats.org/officeDocument/2006/relationships/theme" Target="../theme/theme13.xml"/><Relationship Id="rId5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7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oleObject" Target="../embeddings/oleObject15.bin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vmlDrawing" Target="../drawings/vmlDrawing15.v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oleObject" Target="../embeddings/oleObject16.bin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vmlDrawing" Target="../drawings/vmlDrawing16.v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2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theme" Target="../theme/theme16.xml"/><Relationship Id="rId5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vmlDrawing" Target="../drawings/vmlDrawing2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2.wmf"/><Relationship Id="rId2" Type="http://schemas.openxmlformats.org/officeDocument/2006/relationships/slideLayout" Target="../slideLayouts/slideLayout19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vmlDrawing" Target="../drawings/vmlDrawing5.v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oleObject" Target="../embeddings/oleObject6.bin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vmlDrawing" Target="../drawings/vmlDrawing6.v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oleObject" Target="../embeddings/oleObject7.bin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vmlDrawing" Target="../drawings/vmlDrawing7.v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oleObject" Target="../embeddings/oleObject8.bin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vmlDrawing" Target="../drawings/vmlDrawing8.v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3.xml"/><Relationship Id="rId16" Type="http://schemas.openxmlformats.org/officeDocument/2006/relationships/image" Target="../media/image2.wmf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oleObject" Target="../embeddings/oleObject9.bin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vmlDrawing" Target="../drawings/vmlDrawing9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549275"/>
            <a:ext cx="8748713" cy="7143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1">
                  <a:alpha val="6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/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684213" y="6597650"/>
            <a:ext cx="7775575" cy="26035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it-IT" sz="1050" b="1" dirty="0"/>
              <a:t>Coesis Research</a:t>
            </a:r>
            <a:r>
              <a:rPr lang="it-IT" sz="1050" dirty="0"/>
              <a:t> - </a:t>
            </a:r>
            <a:r>
              <a:rPr lang="it-IT" sz="1050" dirty="0" smtClean="0"/>
              <a:t>C 2013242 </a:t>
            </a:r>
            <a:r>
              <a:rPr lang="it-IT" sz="1050" dirty="0" err="1" smtClean="0"/>
              <a:t>Afidamp</a:t>
            </a:r>
            <a:r>
              <a:rPr lang="it-IT" sz="1050" dirty="0" smtClean="0"/>
              <a:t> - Centralità del </a:t>
            </a:r>
            <a:r>
              <a:rPr lang="it-IT" sz="1050" dirty="0" err="1" smtClean="0"/>
              <a:t>pulire_I</a:t>
            </a:r>
            <a:r>
              <a:rPr lang="it-IT" sz="1050" dirty="0" smtClean="0"/>
              <a:t> driver di scelta</a:t>
            </a:r>
            <a:endParaRPr lang="it-IT" sz="105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ACB971C2-C371-419B-BAED-9F8B3BAB986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1029" name="Picture 33" descr="logo COESIS Resear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6913" y="1174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6" r:id="rId2"/>
    <p:sldLayoutId id="2147483665" r:id="rId3"/>
    <p:sldLayoutId id="2147483664" r:id="rId4"/>
    <p:sldLayoutId id="2147483865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just" rtl="0" eaLnBrk="0" fontAlgn="base" hangingPunct="0">
        <a:spcBef>
          <a:spcPct val="40000"/>
        </a:spcBef>
        <a:spcAft>
          <a:spcPct val="0"/>
        </a:spcAft>
        <a:buSzPct val="105000"/>
        <a:buFont typeface="Wingdings" pitchFamily="2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838200" indent="-381000" algn="just" rtl="0" eaLnBrk="0" fontAlgn="base" hangingPunct="0">
        <a:spcBef>
          <a:spcPct val="40000"/>
        </a:spcBef>
        <a:spcAft>
          <a:spcPct val="0"/>
        </a:spcAft>
        <a:buClr>
          <a:srgbClr val="FF0000"/>
        </a:buClr>
        <a:buFont typeface="Webdings" pitchFamily="18" charset="2"/>
        <a:buChar char="4"/>
        <a:defRPr>
          <a:solidFill>
            <a:schemeClr val="accent2"/>
          </a:solidFill>
          <a:latin typeface="+mn-lt"/>
        </a:defRPr>
      </a:lvl2pPr>
      <a:lvl3pPr marL="1181100" indent="-228600" algn="just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just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just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7284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706340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449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122911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  <p:sldLayoutId id="2147483978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  <a:defRPr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850" name="Object 9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473" name="Fotografia di Photo Editor " r:id="rId16" imgW="2103120" imgH="1005840" progId="">
                  <p:embed/>
                </p:oleObj>
              </mc:Choice>
              <mc:Fallback>
                <p:oleObj name="Fotografia di Photo Editor " r:id="rId16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  <a:defRPr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237312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  <a:defRPr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395288" y="6309320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214542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  <p:sldLayoutId id="2147483991" r:id="rId12"/>
    <p:sldLayoutId id="2147483992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549275"/>
            <a:ext cx="8748713" cy="7143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1">
                  <a:alpha val="6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684213" y="6597650"/>
            <a:ext cx="7775575" cy="26035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it-IT" sz="1050" b="1" dirty="0" err="1" smtClean="0"/>
              <a:t>Coesis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Research</a:t>
            </a:r>
            <a:r>
              <a:rPr lang="it-IT" sz="1050" dirty="0" smtClean="0"/>
              <a:t> - C 2013242 </a:t>
            </a:r>
            <a:r>
              <a:rPr lang="it-IT" sz="1050" dirty="0" err="1" smtClean="0"/>
              <a:t>Afidamp</a:t>
            </a:r>
            <a:r>
              <a:rPr lang="it-IT" sz="1050" dirty="0" smtClean="0"/>
              <a:t> - Centralità del </a:t>
            </a:r>
            <a:r>
              <a:rPr lang="it-IT" sz="1050" dirty="0" err="1" smtClean="0"/>
              <a:t>pulire_I</a:t>
            </a:r>
            <a:r>
              <a:rPr lang="it-IT" sz="1050" dirty="0" smtClean="0"/>
              <a:t> driver di scelta</a:t>
            </a:r>
            <a:endParaRPr lang="it-IT" sz="105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ACB971C2-C371-419B-BAED-9F8B3BAB986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pic>
        <p:nvPicPr>
          <p:cNvPr id="1029" name="Picture 33" descr="logo COESIS Resear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6913" y="1174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181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just" rtl="0" eaLnBrk="0" fontAlgn="base" hangingPunct="0">
        <a:spcBef>
          <a:spcPct val="40000"/>
        </a:spcBef>
        <a:spcAft>
          <a:spcPct val="0"/>
        </a:spcAft>
        <a:buSzPct val="105000"/>
        <a:buFont typeface="Wingdings" pitchFamily="2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838200" indent="-381000" algn="just" rtl="0" eaLnBrk="0" fontAlgn="base" hangingPunct="0">
        <a:spcBef>
          <a:spcPct val="40000"/>
        </a:spcBef>
        <a:spcAft>
          <a:spcPct val="0"/>
        </a:spcAft>
        <a:buClr>
          <a:srgbClr val="FF0000"/>
        </a:buClr>
        <a:buFont typeface="Webdings" pitchFamily="18" charset="2"/>
        <a:buChar char="4"/>
        <a:defRPr>
          <a:solidFill>
            <a:schemeClr val="accent2"/>
          </a:solidFill>
          <a:latin typeface="+mn-lt"/>
        </a:defRPr>
      </a:lvl2pPr>
      <a:lvl3pPr marL="1181100" indent="-228600" algn="just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just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just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597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1817227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2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  <p:sldLayoutId id="2147484013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5621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1839756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549275"/>
            <a:ext cx="8748713" cy="7143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1">
                  <a:alpha val="6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684213" y="6597650"/>
            <a:ext cx="7775575" cy="26035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it-IT" sz="1050" b="1" dirty="0">
                <a:solidFill>
                  <a:srgbClr val="000000"/>
                </a:solidFill>
              </a:rPr>
              <a:t>Coesis Research</a:t>
            </a:r>
            <a:r>
              <a:rPr lang="it-IT" sz="1050" dirty="0">
                <a:solidFill>
                  <a:srgbClr val="000000"/>
                </a:solidFill>
              </a:rPr>
              <a:t> - </a:t>
            </a:r>
            <a:r>
              <a:rPr lang="it-IT" sz="1050" dirty="0" smtClean="0">
                <a:solidFill>
                  <a:srgbClr val="000000"/>
                </a:solidFill>
              </a:rPr>
              <a:t>C 2013242 </a:t>
            </a:r>
            <a:r>
              <a:rPr lang="it-IT" sz="1050" dirty="0" err="1" smtClean="0">
                <a:solidFill>
                  <a:srgbClr val="000000"/>
                </a:solidFill>
              </a:rPr>
              <a:t>Afidamp</a:t>
            </a:r>
            <a:r>
              <a:rPr lang="it-IT" sz="1050" dirty="0" smtClean="0">
                <a:solidFill>
                  <a:srgbClr val="000000"/>
                </a:solidFill>
              </a:rPr>
              <a:t> - Centralità del </a:t>
            </a:r>
            <a:r>
              <a:rPr lang="it-IT" sz="1050" dirty="0" err="1" smtClean="0">
                <a:solidFill>
                  <a:srgbClr val="000000"/>
                </a:solidFill>
              </a:rPr>
              <a:t>pulire_I</a:t>
            </a:r>
            <a:r>
              <a:rPr lang="it-IT" sz="1050" dirty="0" smtClean="0">
                <a:solidFill>
                  <a:srgbClr val="000000"/>
                </a:solidFill>
              </a:rPr>
              <a:t> driver di scelta</a:t>
            </a:r>
            <a:endParaRPr lang="it-IT" sz="1050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ACB971C2-C371-419B-BAED-9F8B3BAB986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pic>
        <p:nvPicPr>
          <p:cNvPr id="1029" name="Picture 33" descr="logo COESIS Resear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16913" y="1174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7396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just" rtl="0" eaLnBrk="0" fontAlgn="base" hangingPunct="0">
        <a:spcBef>
          <a:spcPct val="40000"/>
        </a:spcBef>
        <a:spcAft>
          <a:spcPct val="0"/>
        </a:spcAft>
        <a:buSzPct val="105000"/>
        <a:buFont typeface="Wingdings" pitchFamily="2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838200" indent="-381000" algn="just" rtl="0" eaLnBrk="0" fontAlgn="base" hangingPunct="0">
        <a:spcBef>
          <a:spcPct val="40000"/>
        </a:spcBef>
        <a:spcAft>
          <a:spcPct val="0"/>
        </a:spcAft>
        <a:buClr>
          <a:srgbClr val="FF0000"/>
        </a:buClr>
        <a:buFont typeface="Webdings" pitchFamily="18" charset="2"/>
        <a:buChar char="4"/>
        <a:defRPr>
          <a:solidFill>
            <a:schemeClr val="accent2"/>
          </a:solidFill>
          <a:latin typeface="+mn-lt"/>
        </a:defRPr>
      </a:lvl2pPr>
      <a:lvl3pPr marL="1181100" indent="-228600" algn="just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just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just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0027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/>
              <a:t>COESIS RESEARCH </a:t>
            </a:r>
            <a:r>
              <a:rPr lang="it-IT" sz="800" b="1" dirty="0" err="1"/>
              <a:t>Srl</a:t>
            </a:r>
            <a:endParaRPr lang="it-IT" sz="800" i="1" dirty="0"/>
          </a:p>
          <a:p>
            <a:pPr algn="ctr">
              <a:defRPr/>
            </a:pPr>
            <a:r>
              <a:rPr lang="it-IT" sz="800" i="1" dirty="0">
                <a:cs typeface="Arial" charset="0"/>
              </a:rPr>
              <a:t>Sede legale</a:t>
            </a:r>
            <a:r>
              <a:rPr lang="it-IT" sz="800" dirty="0">
                <a:cs typeface="Arial" charset="0"/>
              </a:rPr>
              <a:t> - Direzione e amministrazione: 24127 </a:t>
            </a:r>
            <a:r>
              <a:rPr lang="it-IT" sz="800" b="1" dirty="0">
                <a:cs typeface="Arial" charset="0"/>
              </a:rPr>
              <a:t>Bergamo</a:t>
            </a:r>
            <a:r>
              <a:rPr lang="it-IT" sz="800" dirty="0"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/>
              <a:t>Sedi operative</a:t>
            </a:r>
            <a:r>
              <a:rPr lang="it-IT" sz="800" dirty="0"/>
              <a:t>:</a:t>
            </a:r>
            <a:r>
              <a:rPr lang="it-IT" sz="800" b="1" dirty="0"/>
              <a:t> </a:t>
            </a:r>
            <a:r>
              <a:rPr lang="it-IT" sz="800" dirty="0">
                <a:cs typeface="Arial" charset="0"/>
              </a:rPr>
              <a:t>20093 </a:t>
            </a:r>
            <a:r>
              <a:rPr lang="it-IT" sz="800" b="1" dirty="0">
                <a:cs typeface="Arial" charset="0"/>
              </a:rPr>
              <a:t>Cologno Monzese</a:t>
            </a:r>
            <a:r>
              <a:rPr lang="it-IT" sz="800" dirty="0">
                <a:cs typeface="Arial" charset="0"/>
              </a:rPr>
              <a:t> (MI), Via Milano, 150 - </a:t>
            </a:r>
            <a:r>
              <a:rPr lang="it-IT" sz="800" dirty="0"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cs typeface="Times New Roman" pitchFamily="18" charset="0"/>
              </a:rPr>
              <a:t>Alghero</a:t>
            </a:r>
            <a:r>
              <a:rPr lang="it-IT" sz="800" dirty="0">
                <a:cs typeface="Times New Roman" pitchFamily="18" charset="0"/>
              </a:rPr>
              <a:t> (SS), Via Don </a:t>
            </a:r>
            <a:r>
              <a:rPr lang="it-IT" sz="800" dirty="0" err="1">
                <a:cs typeface="Times New Roman" pitchFamily="18" charset="0"/>
              </a:rPr>
              <a:t>Minzoni</a:t>
            </a:r>
            <a:r>
              <a:rPr lang="it-IT" sz="800" dirty="0"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cs typeface="Times New Roman" pitchFamily="18" charset="0"/>
              </a:rPr>
              <a:t>C.F. e P.IVA 03906890961</a:t>
            </a:r>
            <a:r>
              <a:rPr lang="it-IT" sz="600" dirty="0"/>
              <a:t> - Reg. </a:t>
            </a:r>
            <a:r>
              <a:rPr lang="it-IT" sz="600" dirty="0" err="1"/>
              <a:t>Imp</a:t>
            </a:r>
            <a:r>
              <a:rPr lang="it-IT" sz="600" dirty="0"/>
              <a:t>. di Bergamo n. 03906890961 - Cap. </a:t>
            </a:r>
            <a:r>
              <a:rPr lang="it-IT" sz="600" dirty="0" err="1"/>
              <a:t>Soc</a:t>
            </a:r>
            <a:r>
              <a:rPr lang="it-IT" sz="600" dirty="0"/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403289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  <a:defRPr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850" name="Object 9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3098" name="Fotografia di Photo Editor " r:id="rId16" imgW="2103120" imgH="1005840" progId="">
                  <p:embed/>
                </p:oleObj>
              </mc:Choice>
              <mc:Fallback>
                <p:oleObj name="Fotografia di Photo Editor " r:id="rId16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  <a:defRPr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237312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/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  <a:defRPr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395288" y="6309320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/>
              <a:t>COESIS RESEARCH </a:t>
            </a:r>
            <a:r>
              <a:rPr lang="it-IT" sz="800" b="1" dirty="0" err="1"/>
              <a:t>Srl</a:t>
            </a:r>
            <a:endParaRPr lang="it-IT" sz="800" i="1" dirty="0"/>
          </a:p>
          <a:p>
            <a:pPr algn="ctr">
              <a:defRPr/>
            </a:pPr>
            <a:r>
              <a:rPr lang="it-IT" sz="800" i="1" dirty="0">
                <a:cs typeface="Arial" charset="0"/>
              </a:rPr>
              <a:t>Sede legale</a:t>
            </a:r>
            <a:r>
              <a:rPr lang="it-IT" sz="800" dirty="0">
                <a:cs typeface="Arial" charset="0"/>
              </a:rPr>
              <a:t> - Direzione e amministrazione: 24127 </a:t>
            </a:r>
            <a:r>
              <a:rPr lang="it-IT" sz="800" b="1" dirty="0">
                <a:cs typeface="Arial" charset="0"/>
              </a:rPr>
              <a:t>Bergamo</a:t>
            </a:r>
            <a:r>
              <a:rPr lang="it-IT" sz="800" dirty="0"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/>
              <a:t>Sedi operative</a:t>
            </a:r>
            <a:r>
              <a:rPr lang="it-IT" sz="800" dirty="0"/>
              <a:t>:</a:t>
            </a:r>
            <a:r>
              <a:rPr lang="it-IT" sz="800" b="1" dirty="0"/>
              <a:t> </a:t>
            </a:r>
            <a:r>
              <a:rPr lang="it-IT" sz="800" dirty="0">
                <a:cs typeface="Arial" charset="0"/>
              </a:rPr>
              <a:t>20093 </a:t>
            </a:r>
            <a:r>
              <a:rPr lang="it-IT" sz="800" b="1" dirty="0">
                <a:cs typeface="Arial" charset="0"/>
              </a:rPr>
              <a:t>Cologno Monzese</a:t>
            </a:r>
            <a:r>
              <a:rPr lang="it-IT" sz="800" dirty="0">
                <a:cs typeface="Arial" charset="0"/>
              </a:rPr>
              <a:t> (MI), Via Milano, 150 - </a:t>
            </a:r>
            <a:r>
              <a:rPr lang="it-IT" sz="800" dirty="0"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cs typeface="Times New Roman" pitchFamily="18" charset="0"/>
              </a:rPr>
              <a:t>Alghero</a:t>
            </a:r>
            <a:r>
              <a:rPr lang="it-IT" sz="800" dirty="0">
                <a:cs typeface="Times New Roman" pitchFamily="18" charset="0"/>
              </a:rPr>
              <a:t> (SS), Via Don </a:t>
            </a:r>
            <a:r>
              <a:rPr lang="it-IT" sz="800" dirty="0" err="1">
                <a:cs typeface="Times New Roman" pitchFamily="18" charset="0"/>
              </a:rPr>
              <a:t>Minzoni</a:t>
            </a:r>
            <a:r>
              <a:rPr lang="it-IT" sz="800" dirty="0"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cs typeface="Times New Roman" pitchFamily="18" charset="0"/>
              </a:rPr>
              <a:t>C.F. e P.IVA 03906890961</a:t>
            </a:r>
            <a:r>
              <a:rPr lang="it-IT" sz="600" dirty="0"/>
              <a:t> - Reg. </a:t>
            </a:r>
            <a:r>
              <a:rPr lang="it-IT" sz="600" dirty="0" err="1"/>
              <a:t>Imp</a:t>
            </a:r>
            <a:r>
              <a:rPr lang="it-IT" sz="600" dirty="0"/>
              <a:t>. di Bergamo n. 03906890961 - Cap. </a:t>
            </a:r>
            <a:r>
              <a:rPr lang="it-IT" sz="600" dirty="0" err="1"/>
              <a:t>Soc</a:t>
            </a:r>
            <a:r>
              <a:rPr lang="it-IT" sz="600" dirty="0"/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359114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58" r:id="rId12"/>
    <p:sldLayoutId id="2147483731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Rectangle 42"/>
          <p:cNvSpPr>
            <a:spLocks noChangeArrowheads="1"/>
          </p:cNvSpPr>
          <p:nvPr/>
        </p:nvSpPr>
        <p:spPr bwMode="auto">
          <a:xfrm>
            <a:off x="0" y="549275"/>
            <a:ext cx="8748713" cy="71438"/>
          </a:xfrm>
          <a:prstGeom prst="rect">
            <a:avLst/>
          </a:prstGeom>
          <a:gradFill rotWithShape="1">
            <a:gsLst>
              <a:gs pos="0">
                <a:srgbClr val="6699FF"/>
              </a:gs>
              <a:gs pos="100000">
                <a:schemeClr val="bg1">
                  <a:alpha val="6000"/>
                </a:schemeClr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49" name="Rectangle 25"/>
          <p:cNvSpPr>
            <a:spLocks noChangeArrowheads="1"/>
          </p:cNvSpPr>
          <p:nvPr/>
        </p:nvSpPr>
        <p:spPr bwMode="auto">
          <a:xfrm>
            <a:off x="684213" y="6597650"/>
            <a:ext cx="7775575" cy="260350"/>
          </a:xfrm>
          <a:prstGeom prst="rect">
            <a:avLst/>
          </a:prstGeom>
          <a:solidFill>
            <a:srgbClr val="6699FF"/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  <a:defRPr/>
            </a:pPr>
            <a:r>
              <a:rPr lang="it-IT" sz="1050" b="1" dirty="0" err="1" smtClean="0"/>
              <a:t>Coesis</a:t>
            </a:r>
            <a:r>
              <a:rPr lang="it-IT" sz="1050" b="1" dirty="0" smtClean="0"/>
              <a:t> </a:t>
            </a:r>
            <a:r>
              <a:rPr lang="it-IT" sz="1050" b="1" dirty="0" err="1" smtClean="0"/>
              <a:t>Research</a:t>
            </a:r>
            <a:r>
              <a:rPr lang="it-IT" sz="1050" dirty="0" smtClean="0"/>
              <a:t> - C 2013242 </a:t>
            </a:r>
            <a:r>
              <a:rPr lang="it-IT" sz="1050" dirty="0" err="1" smtClean="0"/>
              <a:t>Afidamp</a:t>
            </a:r>
            <a:r>
              <a:rPr lang="it-IT" sz="1050" dirty="0" smtClean="0"/>
              <a:t> - Centralità del </a:t>
            </a:r>
            <a:r>
              <a:rPr lang="it-IT" sz="1050" dirty="0" err="1" smtClean="0"/>
              <a:t>pulire_I</a:t>
            </a:r>
            <a:r>
              <a:rPr lang="it-IT" sz="1050" dirty="0" smtClean="0"/>
              <a:t> driver di scelta</a:t>
            </a:r>
            <a:endParaRPr lang="it-IT" sz="1050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000"/>
            </a:lvl1pPr>
          </a:lstStyle>
          <a:p>
            <a:pPr>
              <a:defRPr/>
            </a:pPr>
            <a:fld id="{ACB971C2-C371-419B-BAED-9F8B3BAB986E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  <p:pic>
        <p:nvPicPr>
          <p:cNvPr id="1029" name="Picture 33" descr="logo COESIS Resear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6913" y="117475"/>
            <a:ext cx="7207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956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just" rtl="0" eaLnBrk="0" fontAlgn="base" hangingPunct="0">
        <a:spcBef>
          <a:spcPct val="40000"/>
        </a:spcBef>
        <a:spcAft>
          <a:spcPct val="0"/>
        </a:spcAft>
        <a:buSzPct val="105000"/>
        <a:buFont typeface="Wingdings" pitchFamily="2" charset="2"/>
        <a:buChar char="ü"/>
        <a:defRPr>
          <a:solidFill>
            <a:schemeClr val="accent2"/>
          </a:solidFill>
          <a:latin typeface="+mn-lt"/>
          <a:ea typeface="+mn-ea"/>
          <a:cs typeface="+mn-cs"/>
        </a:defRPr>
      </a:lvl1pPr>
      <a:lvl2pPr marL="838200" indent="-381000" algn="just" rtl="0" eaLnBrk="0" fontAlgn="base" hangingPunct="0">
        <a:spcBef>
          <a:spcPct val="40000"/>
        </a:spcBef>
        <a:spcAft>
          <a:spcPct val="0"/>
        </a:spcAft>
        <a:buClr>
          <a:srgbClr val="FF0000"/>
        </a:buClr>
        <a:buFont typeface="Webdings" pitchFamily="18" charset="2"/>
        <a:buChar char="4"/>
        <a:defRPr>
          <a:solidFill>
            <a:schemeClr val="accent2"/>
          </a:solidFill>
          <a:latin typeface="+mn-lt"/>
        </a:defRPr>
      </a:lvl2pPr>
      <a:lvl3pPr marL="1181100" indent="-228600" algn="just" rtl="0" eaLnBrk="0" fontAlgn="base" hangingPunct="0">
        <a:spcBef>
          <a:spcPct val="40000"/>
        </a:spcBef>
        <a:spcAft>
          <a:spcPct val="0"/>
        </a:spcAft>
        <a:buChar char="•"/>
        <a:defRPr>
          <a:solidFill>
            <a:schemeClr val="accent2"/>
          </a:solidFill>
          <a:latin typeface="+mn-lt"/>
        </a:defRPr>
      </a:lvl3pPr>
      <a:lvl4pPr marL="1600200" indent="-228600" algn="just" rtl="0" eaLnBrk="0" fontAlgn="base" hangingPunct="0">
        <a:spcBef>
          <a:spcPct val="40000"/>
        </a:spcBef>
        <a:spcAft>
          <a:spcPct val="0"/>
        </a:spcAft>
        <a:buChar char="–"/>
        <a:defRPr>
          <a:solidFill>
            <a:schemeClr val="accent2"/>
          </a:solidFill>
          <a:latin typeface="+mn-lt"/>
        </a:defRPr>
      </a:lvl4pPr>
      <a:lvl5pPr marL="2057400" indent="-228600" algn="just" rtl="0" eaLnBrk="0" fontAlgn="base" hangingPunct="0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5pPr>
      <a:lvl6pPr marL="25146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6pPr>
      <a:lvl7pPr marL="29718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7pPr>
      <a:lvl8pPr marL="34290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8pPr>
      <a:lvl9pPr marL="3886200" indent="-228600" algn="just" rtl="0" fontAlgn="base">
        <a:spcBef>
          <a:spcPct val="40000"/>
        </a:spcBef>
        <a:spcAft>
          <a:spcPct val="0"/>
        </a:spcAft>
        <a:buChar char="»"/>
        <a:defRPr>
          <a:solidFill>
            <a:schemeClr val="accent2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7142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2757063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183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161213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1226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3162992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3267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396785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759" name="Rectangle 7"/>
          <p:cNvSpPr>
            <a:spLocks noChangeArrowheads="1"/>
          </p:cNvSpPr>
          <p:nvPr/>
        </p:nvSpPr>
        <p:spPr bwMode="auto">
          <a:xfrm>
            <a:off x="395288" y="0"/>
            <a:ext cx="8353425" cy="6858000"/>
          </a:xfrm>
          <a:prstGeom prst="rect">
            <a:avLst/>
          </a:prstGeom>
          <a:solidFill>
            <a:srgbClr val="6699FF">
              <a:alpha val="7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graphicFrame>
        <p:nvGraphicFramePr>
          <p:cNvPr id="3914760" name="Object 8"/>
          <p:cNvGraphicFramePr>
            <a:graphicFrameLocks noChangeAspect="1"/>
          </p:cNvGraphicFramePr>
          <p:nvPr/>
        </p:nvGraphicFramePr>
        <p:xfrm>
          <a:off x="900113" y="260350"/>
          <a:ext cx="2735262" cy="169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5276" name="Fotografia di Photo Editor " r:id="rId15" imgW="2103120" imgH="1005840" progId="">
                  <p:embed/>
                </p:oleObj>
              </mc:Choice>
              <mc:Fallback>
                <p:oleObj name="Fotografia di Photo Editor " r:id="rId15" imgW="2103120" imgH="10058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60350"/>
                        <a:ext cx="2735262" cy="169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6699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4761" name="Line 9"/>
          <p:cNvSpPr>
            <a:spLocks noChangeShapeType="1"/>
          </p:cNvSpPr>
          <p:nvPr/>
        </p:nvSpPr>
        <p:spPr bwMode="auto">
          <a:xfrm>
            <a:off x="395288" y="2276475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914762" name="Line 10"/>
          <p:cNvSpPr>
            <a:spLocks noChangeShapeType="1"/>
          </p:cNvSpPr>
          <p:nvPr/>
        </p:nvSpPr>
        <p:spPr bwMode="auto">
          <a:xfrm>
            <a:off x="395288" y="6165304"/>
            <a:ext cx="83534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buSzPct val="105000"/>
              <a:buFont typeface="Wingdings" pitchFamily="2" charset="2"/>
              <a:buNone/>
            </a:pPr>
            <a:endParaRPr lang="it-IT" sz="12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 userDrawn="1"/>
        </p:nvSpPr>
        <p:spPr bwMode="auto">
          <a:xfrm>
            <a:off x="420440" y="6262514"/>
            <a:ext cx="8353425" cy="5508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800" b="1" dirty="0">
                <a:solidFill>
                  <a:srgbClr val="000000"/>
                </a:solidFill>
              </a:rPr>
              <a:t>COESIS RESEARCH </a:t>
            </a:r>
            <a:r>
              <a:rPr lang="it-IT" sz="800" b="1" dirty="0" err="1">
                <a:solidFill>
                  <a:srgbClr val="000000"/>
                </a:solidFill>
              </a:rPr>
              <a:t>Srl</a:t>
            </a:r>
            <a:endParaRPr lang="it-IT" sz="800" i="1" dirty="0">
              <a:solidFill>
                <a:srgbClr val="000000"/>
              </a:solidFill>
            </a:endParaRP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  <a:cs typeface="Arial" charset="0"/>
              </a:rPr>
              <a:t>Sede legale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- Direzione e amministrazione: 24127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Bergamo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, Via Grumello 61 - Tel. 035/4328422 - Fax 035/2652639</a:t>
            </a:r>
          </a:p>
          <a:p>
            <a:pPr algn="ctr">
              <a:defRPr/>
            </a:pPr>
            <a:r>
              <a:rPr lang="it-IT" sz="800" i="1" dirty="0">
                <a:solidFill>
                  <a:srgbClr val="000000"/>
                </a:solidFill>
              </a:rPr>
              <a:t>Sedi operative</a:t>
            </a:r>
            <a:r>
              <a:rPr lang="it-IT" sz="800" dirty="0">
                <a:solidFill>
                  <a:srgbClr val="000000"/>
                </a:solidFill>
              </a:rPr>
              <a:t>:</a:t>
            </a:r>
            <a:r>
              <a:rPr lang="it-IT" sz="800" b="1" dirty="0">
                <a:solidFill>
                  <a:srgbClr val="000000"/>
                </a:solidFill>
              </a:rPr>
              <a:t> 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20093 </a:t>
            </a:r>
            <a:r>
              <a:rPr lang="it-IT" sz="800" b="1" dirty="0">
                <a:solidFill>
                  <a:srgbClr val="000000"/>
                </a:solidFill>
                <a:cs typeface="Arial" charset="0"/>
              </a:rPr>
              <a:t>Cologno Monzese</a:t>
            </a:r>
            <a:r>
              <a:rPr lang="it-IT" sz="800" dirty="0">
                <a:solidFill>
                  <a:srgbClr val="000000"/>
                </a:solidFill>
                <a:cs typeface="Arial" charset="0"/>
              </a:rPr>
              <a:t> (MI), Via Milano, 150 - 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Tel. 02/2539581 - Fax 02/25395821; 07041 </a:t>
            </a:r>
            <a:r>
              <a:rPr lang="it-IT" sz="800" b="1" dirty="0">
                <a:solidFill>
                  <a:srgbClr val="000000"/>
                </a:solidFill>
                <a:cs typeface="Times New Roman" pitchFamily="18" charset="0"/>
              </a:rPr>
              <a:t>Alghero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(SS), Via Don </a:t>
            </a:r>
            <a:r>
              <a:rPr lang="it-IT" sz="800" dirty="0" err="1">
                <a:solidFill>
                  <a:srgbClr val="000000"/>
                </a:solidFill>
                <a:cs typeface="Times New Roman" pitchFamily="18" charset="0"/>
              </a:rPr>
              <a:t>Minzoni</a:t>
            </a:r>
            <a:r>
              <a:rPr lang="it-IT" sz="800" dirty="0">
                <a:solidFill>
                  <a:srgbClr val="000000"/>
                </a:solidFill>
                <a:cs typeface="Times New Roman" pitchFamily="18" charset="0"/>
              </a:rPr>
              <a:t> 19/21</a:t>
            </a:r>
          </a:p>
          <a:p>
            <a:pPr algn="ctr">
              <a:defRPr/>
            </a:pPr>
            <a:r>
              <a:rPr lang="it-IT" sz="600" dirty="0">
                <a:solidFill>
                  <a:srgbClr val="000000"/>
                </a:solidFill>
                <a:cs typeface="Times New Roman" pitchFamily="18" charset="0"/>
              </a:rPr>
              <a:t>C.F. e P.IVA 03906890961</a:t>
            </a:r>
            <a:r>
              <a:rPr lang="it-IT" sz="600" dirty="0">
                <a:solidFill>
                  <a:srgbClr val="000000"/>
                </a:solidFill>
              </a:rPr>
              <a:t> - Reg. </a:t>
            </a:r>
            <a:r>
              <a:rPr lang="it-IT" sz="600" dirty="0" err="1">
                <a:solidFill>
                  <a:srgbClr val="000000"/>
                </a:solidFill>
              </a:rPr>
              <a:t>Imp</a:t>
            </a:r>
            <a:r>
              <a:rPr lang="it-IT" sz="600" dirty="0">
                <a:solidFill>
                  <a:srgbClr val="000000"/>
                </a:solidFill>
              </a:rPr>
              <a:t>. di Bergamo n. 03906890961 - Cap. </a:t>
            </a:r>
            <a:r>
              <a:rPr lang="it-IT" sz="600" dirty="0" err="1">
                <a:solidFill>
                  <a:srgbClr val="000000"/>
                </a:solidFill>
              </a:rPr>
              <a:t>Soc</a:t>
            </a:r>
            <a:r>
              <a:rPr lang="it-IT" sz="600" dirty="0">
                <a:solidFill>
                  <a:srgbClr val="000000"/>
                </a:solidFill>
              </a:rPr>
              <a:t>. € 60.000,00 I.V.</a:t>
            </a:r>
          </a:p>
        </p:txBody>
      </p:sp>
    </p:spTree>
    <p:extLst>
      <p:ext uri="{BB962C8B-B14F-4D97-AF65-F5344CB8AC3E}">
        <p14:creationId xmlns:p14="http://schemas.microsoft.com/office/powerpoint/2010/main" val="424553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3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.png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7.png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4337" name="Rectangle 2"/>
          <p:cNvSpPr>
            <a:spLocks noChangeArrowheads="1"/>
          </p:cNvSpPr>
          <p:nvPr/>
        </p:nvSpPr>
        <p:spPr bwMode="auto">
          <a:xfrm>
            <a:off x="5292725" y="5516563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sz="1200" b="1" dirty="0">
                <a:solidFill>
                  <a:srgbClr val="000000"/>
                </a:solidFill>
                <a:latin typeface="Tahoma" pitchFamily="34" charset="0"/>
              </a:rPr>
              <a:t>a cura di </a:t>
            </a:r>
          </a:p>
          <a:p>
            <a:pPr algn="ctr"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sz="1100" b="1" dirty="0">
                <a:solidFill>
                  <a:srgbClr val="000000"/>
                </a:solidFill>
                <a:latin typeface="Tahoma" pitchFamily="34" charset="0"/>
              </a:rPr>
              <a:t>Alessandro Amadori</a:t>
            </a:r>
            <a:r>
              <a:rPr lang="it-IT" sz="1100" b="1" dirty="0" smtClean="0">
                <a:solidFill>
                  <a:srgbClr val="000000"/>
                </a:solidFill>
                <a:latin typeface="Tahoma" pitchFamily="34" charset="0"/>
              </a:rPr>
              <a:t>, Carmine </a:t>
            </a:r>
            <a:r>
              <a:rPr lang="it-IT" sz="1100" b="1" dirty="0" err="1" smtClean="0">
                <a:solidFill>
                  <a:srgbClr val="000000"/>
                </a:solidFill>
                <a:latin typeface="Tahoma" pitchFamily="34" charset="0"/>
              </a:rPr>
              <a:t>Iuliano</a:t>
            </a:r>
            <a:r>
              <a:rPr lang="it-IT" sz="1100" b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it-IT" sz="11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14338" name="Rectangle 3"/>
          <p:cNvSpPr>
            <a:spLocks noChangeArrowheads="1"/>
          </p:cNvSpPr>
          <p:nvPr/>
        </p:nvSpPr>
        <p:spPr bwMode="auto">
          <a:xfrm>
            <a:off x="5219700" y="4868863"/>
            <a:ext cx="3455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sz="1400" b="1" dirty="0">
                <a:solidFill>
                  <a:srgbClr val="000000"/>
                </a:solidFill>
                <a:latin typeface="Tahoma" pitchFamily="34" charset="0"/>
              </a:rPr>
              <a:t>Rapporto C 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2013.242</a:t>
            </a:r>
            <a:endParaRPr lang="it-IT" sz="1400" b="1" dirty="0">
              <a:solidFill>
                <a:srgbClr val="000000"/>
              </a:solidFill>
              <a:latin typeface="Tahoma" pitchFamily="34" charset="0"/>
            </a:endParaRPr>
          </a:p>
          <a:p>
            <a:pPr algn="ctr">
              <a:lnSpc>
                <a:spcPct val="80000"/>
              </a:lnSpc>
              <a:spcBef>
                <a:spcPct val="40000"/>
              </a:spcBef>
              <a:buSzPct val="105000"/>
              <a:buFont typeface="Wingdings" pitchFamily="2" charset="2"/>
              <a:buNone/>
            </a:pP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Marzo 2014</a:t>
            </a:r>
            <a:endParaRPr lang="it-IT" sz="1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214340" name="Line 7"/>
          <p:cNvSpPr>
            <a:spLocks noChangeShapeType="1"/>
          </p:cNvSpPr>
          <p:nvPr/>
        </p:nvSpPr>
        <p:spPr bwMode="auto">
          <a:xfrm flipV="1">
            <a:off x="5043488" y="4679950"/>
            <a:ext cx="3903662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3214341" name="Line 8"/>
          <p:cNvSpPr>
            <a:spLocks noChangeShapeType="1"/>
          </p:cNvSpPr>
          <p:nvPr/>
        </p:nvSpPr>
        <p:spPr bwMode="auto">
          <a:xfrm>
            <a:off x="5043488" y="2565400"/>
            <a:ext cx="0" cy="3671888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51520" y="3164775"/>
            <a:ext cx="489743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it-IT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Centralità del pulire</a:t>
            </a:r>
          </a:p>
          <a:p>
            <a:pPr algn="ctr"/>
            <a:r>
              <a:rPr lang="it-IT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Indagine </a:t>
            </a:r>
            <a:r>
              <a:rPr lang="it-IT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BtoB</a:t>
            </a:r>
            <a:r>
              <a:rPr lang="it-IT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sui driver di scelta dei fornitori di servizi di pulizia</a:t>
            </a:r>
            <a:endParaRPr lang="it-IT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66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951162"/>
            <a:ext cx="3528641" cy="13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93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10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306586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Taglio dei costi = perdita di qualità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39506046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D.10 Alcune persone prima di lei hanno affermato che </a:t>
            </a:r>
            <a:r>
              <a:rPr lang="it-IT" sz="1400" b="1" u="sng" dirty="0" smtClean="0">
                <a:solidFill>
                  <a:srgbClr val="000000"/>
                </a:solidFill>
                <a:latin typeface="Tahoma" pitchFamily="34" charset="0"/>
              </a:rPr>
              <a:t>molte aziende appaltanti per poter concorrere in una gara devono tagliare molto i costi pur di proporre un prezzo vantaggioso con una conseguente perdita di qualità dei lavori o dei servizi erogati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. Lei quanto è d’accordo con questa affermazione. Molto, abbastanza, così così, poco o per nulla?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6643364" y="2080695"/>
            <a:ext cx="1019484" cy="3401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3,59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52120" y="1720645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Valore medio su scala 1-5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6649213" y="3088835"/>
            <a:ext cx="1019484" cy="3401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50%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657969" y="2728785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Top </a:t>
            </a:r>
            <a:r>
              <a:rPr lang="it-IT" sz="1600" b="1" dirty="0" err="1" smtClean="0">
                <a:solidFill>
                  <a:srgbClr val="000000"/>
                </a:solidFill>
                <a:latin typeface="Tahoma" pitchFamily="34" charset="0"/>
              </a:rPr>
              <a:t>two</a:t>
            </a:r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 boxes</a:t>
            </a:r>
            <a:endParaRPr lang="it-IT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11</a:t>
            </a:fld>
            <a:endParaRPr lang="it-IT" sz="100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180160340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D.10 Alcune persone prima di lei hanno affermato che </a:t>
            </a:r>
            <a:r>
              <a:rPr lang="it-IT" sz="1400" b="1" u="sng" dirty="0" smtClean="0">
                <a:solidFill>
                  <a:srgbClr val="000000"/>
                </a:solidFill>
                <a:latin typeface="Tahoma" pitchFamily="34" charset="0"/>
              </a:rPr>
              <a:t>molte aziende appaltanti per poter concorrere in una gara devono tagliare molto i costi pur di proporre un prezzo vantaggioso con una conseguente perdita di qualità dei lavori o dei servizi erogati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. Lei quanto è d’accordo con questa affermazione. Molto, abbastanza, così così, poco o per nulla?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3" t="3041" r="48744" b="90942"/>
          <a:stretch/>
        </p:blipFill>
        <p:spPr bwMode="auto">
          <a:xfrm>
            <a:off x="5258098" y="2362994"/>
            <a:ext cx="1042094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4" r="7591" b="16409"/>
          <a:stretch/>
        </p:blipFill>
        <p:spPr bwMode="auto">
          <a:xfrm>
            <a:off x="5338168" y="2639194"/>
            <a:ext cx="88195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ttangolo arrotondato 13"/>
          <p:cNvSpPr/>
          <p:nvPr/>
        </p:nvSpPr>
        <p:spPr bwMode="auto">
          <a:xfrm>
            <a:off x="7771633" y="2330532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3,58</a:t>
            </a:r>
          </a:p>
        </p:txBody>
      </p:sp>
      <p:sp>
        <p:nvSpPr>
          <p:cNvPr id="15" name="Rettangolo arrotondato 14"/>
          <p:cNvSpPr/>
          <p:nvPr/>
        </p:nvSpPr>
        <p:spPr bwMode="auto">
          <a:xfrm>
            <a:off x="6619505" y="2333693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>
                <a:solidFill>
                  <a:srgbClr val="000000"/>
                </a:solidFill>
              </a:rPr>
              <a:t>5</a:t>
            </a:r>
            <a:r>
              <a:rPr lang="it-IT" sz="1200" b="1" dirty="0" smtClean="0">
                <a:solidFill>
                  <a:srgbClr val="000000"/>
                </a:solidFill>
              </a:rPr>
              <a:t>8%</a:t>
            </a: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7773397" y="2670184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3,60</a:t>
            </a: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6621269" y="2663819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63%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6534127" y="2060174"/>
            <a:ext cx="12183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50" b="1" dirty="0" smtClean="0">
                <a:solidFill>
                  <a:srgbClr val="000000"/>
                </a:solidFill>
                <a:latin typeface="Tahoma" pitchFamily="34" charset="0"/>
              </a:rPr>
              <a:t>Top </a:t>
            </a:r>
            <a:r>
              <a:rPr lang="it-IT" sz="1050" b="1" dirty="0" err="1" smtClean="0">
                <a:solidFill>
                  <a:srgbClr val="000000"/>
                </a:solidFill>
                <a:latin typeface="Tahoma" pitchFamily="34" charset="0"/>
              </a:rPr>
              <a:t>two</a:t>
            </a:r>
            <a:r>
              <a:rPr lang="it-IT" sz="1050" b="1" dirty="0" smtClean="0">
                <a:solidFill>
                  <a:srgbClr val="000000"/>
                </a:solidFill>
                <a:latin typeface="Tahoma" pitchFamily="34" charset="0"/>
              </a:rPr>
              <a:t> boxes</a:t>
            </a:r>
            <a:endParaRPr lang="it-IT" sz="1050" dirty="0">
              <a:solidFill>
                <a:srgbClr val="000000"/>
              </a:solidFill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752449" y="2069331"/>
            <a:ext cx="10469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50" b="1" dirty="0" smtClean="0">
                <a:solidFill>
                  <a:srgbClr val="000000"/>
                </a:solidFill>
                <a:latin typeface="Tahoma" pitchFamily="34" charset="0"/>
              </a:rPr>
              <a:t>Media</a:t>
            </a:r>
            <a:endParaRPr lang="it-IT" sz="1050" dirty="0">
              <a:solidFill>
                <a:srgbClr val="000000"/>
              </a:solidFill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Taglio dei costi = perdita di qualità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5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914" name="AutoShape 2"/>
          <p:cNvSpPr>
            <a:spLocks noChangeArrowheads="1"/>
          </p:cNvSpPr>
          <p:nvPr/>
        </p:nvSpPr>
        <p:spPr bwMode="auto">
          <a:xfrm>
            <a:off x="1979712" y="2636838"/>
            <a:ext cx="5049655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Tahoma" pitchFamily="34" charset="0"/>
              </a:rPr>
              <a:t>I DRIVER DI SCELTA</a:t>
            </a:r>
            <a:endParaRPr lang="it-IT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AutoShape 2" descr="data:image/jpeg;base64,/9j/4AAQSkZJRgABAQAAAQABAAD/2wCEAAkGBhQSERUUExQUFBQVFBYXFRUVFBcUFxUXFhcVFRUUFBQXHCYeFxkjGRcVHy8gJCcpLCwtFR4xNTAqNSYrLCkBCQoKDgwOGg8PGiwkHyQpLCkpKSwtKSwsLCwpKiwsLCwsLCksLCwsLCwpLCwsKSksLCwsLCksKSwsLCwpLCwpKf/AABEIAMIBAwMBIgACEQEDEQH/xAAcAAABBQEBAQAAAAAAAAAAAAAEAAECAwUGBwj/xABLEAABAwIDBAcDCAgDBQkAAAABAAIRAyEEEjEFQVFhBhMiMnGBkUKhsQcUFVJywdHwFiNigpKy4fFDU6IzdLPCwyU0RFRzg5OU0//EABkBAAMBAQEAAAAAAAAAAAAAAAABAgMEBf/EADARAAICAAUCAwgCAgMAAAAAAAABAhEDEhMhUTFBMmHwBCJxgZGhwfEUsdHhM1Ji/9oADAMBAAIRAxEAPwAtjlZKGBSJK9KjzEwgFTsg85Ug8pZRphJUCqs5SLkUOx3VEhUKrLk7XJ0ItFRSzKIATwkPcQeUxqHilIUhCQbiFdWsfKqDAk1yAD6ToCk6tO5CtrKxo5qGirHyE62SfARLMISpHZ8alTmQ8rMes8ncUJXwU6iF0LqLdFCps/NoZWixKIeHZzrsGB7Xoq/mo4eq23bNPBVVcId61WIZPDMqrREWPkLIP5qSZglbXzUBTCpTohwsw34I/VhJuDbxvzstl1AlVuwI3qtQWQBbhwPaHqrACLgj8x/VEt2e1F4XZhcYY1zvAE/BQ5LkpRfBnjEv0B9yuD6p4Leb0ZrxIpX4F7Gn3lZGNwOPY8MZgy8kSC2swgfaju+cLF4sDdYU2Tw1F+riI4en9VI0X8W7tx81dR6N7ScJNPCM5OrPcf8AQ0j3ohnRvaI3YI/+5WH/AE1k8WPJosKXBT1RSRY2HtD/ACsL/wDYqf8A4pJaseR6UjFfZVh6FOLTtryu7Izh1UGghIhNh2zwRzKXGFlLY3i7AYTFaNSkPyEOaQ4JKRTQIUwKLOGJ0afQqP0a86Mf/CVWZE0wbrFIOKIGxqv+W/0UxsSt9Q+4fek5Q5QJS4BcifqeBRY2HW4AeL2/ipjYzxq6mPGoFLnHkrLLgCFAqVOgZR7dnka1aQ/fUuppjXEUvVJ4iHkKGUgrqdOEnVKA1xLPIEqIxeGH+PPgwqG75+jKUaDadSFF+K5oX6Sw3+ZUPgxONr4YezWP7v8ARTlfD+hd+Za1wO5EMq80INu0d1GsfKE36Qs3YaofEpOMn2C0u4e91rXWNi2vJ5Ir9Izuw3q/+qZ23ah/8NT83KoqUe33RMssu4CKZUXUXI76UrbqFAe/7lbh8Vi6hAbToyd2WfuWmeXC+pGRcmS57gj9l7Er17huVv13WHlvPkux2Tsp7RNZzHP4MYA1v3uPP3LVWMvaOyRrH2fu2Yez+iNKnd81Hc7N8mj75W2xgAgAAcAIHoE6HxuLDG8XEw0cSbDyXPKbe7OmMVHZD1qpJyM11cdQ0feTuHmrKVENEDzJuSeJO8psPQyiJkm7j9YnU/nQABWKChFMnTJMBJJJKRnjGVHbPc1jKj3Ma/KAQHLTOwXcAq9oYA06FSRqB8V7csWMlSPDw8KSlbRnfpVl0w1NvOJReF6UPf3eob+7f3pqWHIHaaYkaCRuTYvZVB4dAh0WIteFLjhvt+TWMpmu2tij7TR4Ukxbiz/iHypgLK2HSdUpEOqVA5jspAeQIGnuWkdktkS95E/5hXPKKi62+hupNrv9ROw+L/zn/wCkKo4LEnWs/wDjaEQdjUp9rTe8n71KnsigCZAPiT+KWZL9f7Kp+mAu2bU31z51gqnbK44gedb8FsUdmYeCMjNTzV9PAYfJ3GTHAbkatfoMl/s5x2yqW/EM/jcVA7OoDWtTP8RXUPp0ctmN3GzR+ClUw9MxYa7m8bI1n5/YNNHKjCYYf4jT4U3FWtbhRvcfCiukfgGSIB3juqLtnDNobg7uCNZcv18g03wjDp4nDDRtQ+FMBWs2hR9mlWP7oC2WbOhx7J0nd8E9PZ3acMvA6jf/AGUvEj5/UtQkYwxzTph6p8wFKniCbjDO361AFrDZJl0N38RvCGGAqAkAaHihSi+n9sTUkCiq+JGGZ51Ug2sWyMPR0m7yUSzC1Bu3kap6efLujTVFrt+f8h8QZzK4E9Xhxad5Tu+cASOoHgwqbcVaCRpCMwNM1YaCLjhoOKTdK2gVPZA2GwOLqGG1KQ4nq7AcV1+DwvVtAnMd7iACTxgaeClh6AY0Af35lTqVA0EkgAak7lyyxMx0xhRNA7W25RwrM9eo2m3dJueTWi7j4BcH0t+VxtOaeDAqP0NU3Y37A9s89PFeVbR2nUrvNSs91R59pxnyHAchZNJsdno3SD5ZnGW4SmGj/NqiT4tpiw8yfBcNielWLqPzuxFUuBkHNA/hEDyhZEpSryoVnrnQr5WA8to4whrtG1tGu4CoPZPPTwXpbXAiRdfLC7voH8pLsKRRxBL6GjXG7qX4s+CiUa3Q0z21JVYfEtqNDmEOa4SCLgg8FZKxcih0k0pKbGY7rjcsXpRTjDuRXzhh9qPNA9JK4OHcAZhd2HFqS+JxymmmaLMFDLtB7Q7p5jcVRiaFI5pEad4R6KeHxzgz2Xdoct4Vr9rN7eanrHP4Je+mHuNHOYDCMbiqrCeyW5mnw/oVpAUsszfwO5DbSxdNuNo1GgBtmuAt3pH4Leo4qkC4FhPaJHgfyVriSezp9CIxW62MzqWmMs68DvSrYYNIvA8FqHGNyQAQdNRuVOJxwLRYnQ3IWanK+g3CNdTK60A6+5N89iddeCOqYkSIaN+8IHFUsxtGnFbRp9TGVroQO0TEKP0qYhQbs47yPVN9Hu4g+a1qBncyf00eJ1Tu2+4ka2QjsCeSRwNlWTDJz4gX9PGZ+9TZtwzItaNUIzZwO9W/Q+l9TClxwylLFZeNuOkmU/0q+8HVUv2NEXVZ2c8G0pZcPsPNidyb9oVL77yqW4t/5Cbq3zoVIYZ86FXUUQ5SZW/GFjS5xAABJtuFyt3o3hsUKWbqW03PJMVX5XBsnI0taHEGLkGLuPBCbB2Xnq5niWUiCAb5qlnN8m2d4lvBdqx64PacVXkR3+zYbrMzMc/FtBJZRdG5tR0/6mAe9eP9OOntXFPdSa4totJBDT3yDBJO9s6DfqvbNr4nq8PWf9SjUd/Cxx+5fL7DZY4cU9zpkyyU0ppSlbkDylKinAQApSlTFEqqpZAHafJ90+fhHii85qLzABPcJO47mn3eq9YPSJzj2aNc+FJ594C81+SDoX19T57WbNKmSKLTpUqDV/NrNBxd9leyPrQubEy2aRswztmr/wCXxH/xO/BJbHzpJZ7FHCwqtoD9RU8B8V0rcC3ksrpHhQ2g+IuNy9ZYqk0vM8eODKO5ltDw2z941Cd1R/a36b0YdiPyiHWzD7lGps2oM1wdNy2zxfdGDhNdjL2k1zmOmZEEeIRNDEOLQQdQCr62EqdqWSI4oXZFFzqcD2HFv4fFVaaFTouFR2k3Ue1xVtXCvDhqJtu8VWKDg43O5NUQ2xodCUHiUmU3QRLtTvT9TLNXzGnMIBMiQ6dUxzc0R8ymD2tRq7ipVtmwQcxOo1U5olZZNAYceKYVDxRI2b2tdRxSbssSdNx1VZoiqYN1pjWykcU6O8Y11V1LZggi2p3pm7JBZumCEnKBSzi+fmxJ96t+k4Ik+pVX0VLN0wpv2Tb2dQdFL0y08QuG0W5hMX5qz56wuAAuRAg3JlUP2RpBbrwRWC2aG1A61pi28rHEeHGLaNsPUlJJm9gKQY0NHnzJuT6ytCm9Z9J6JY9eQ9z1+hR0uf8A9n4v/dq3/Dcvm0FfSHSZubAYoccNW/4bl82tK6MHoZyJSlKaU0rYkmFqbM2aahAWZS1Xa9FXtaQSom6Q0Q2jsRtCiXv8uZ4Lm+juwX7QxbKDJAcc1R4/w6Y77vHQDiSFo9Pek3X1Mjf9nT953lerfJX0O+ZYXPUEYivD6k6sbrTpeQMnm48ApTajb6j7nVYTBsw9FlKm0Np02hrGjcAIHiee8od9VTxmIvHBAvqLme7NEWmonQudJAyDQ4LM6R/93dIWt875LL6TVs2HdZejC8y27njxnF7Jj02jIIJHaGjjyUnBwzds7tYPBVU6VMsEZe8N8K35gDmh0ae14LTYzzMlUrP7VwbDcQsnZsNr1mOsHDMOE6FbD9mHtds6DgVlbQomniqRJkHsk6d60esJwcXaRVy7mm/qyAfAqR6sxHgrW4M3Ecd4Um4YxppeZG5ZZlyUlJ9gY0WT5Jm0mX8eC0TgjIsDeNeKsGCh1wLjiNynVS7lrCk+xltoMI3z4J34dsSJ3blrU9nySI568VBuyCQR4jVLWXJWjLgy3YdoIifRJ1ATvNuC0n7KdlnwOqepsd1rjXjxT1o8i0Zf9TIDDJ1Ttab66rVdsZ2YXF5TfRD8xEjSdfJPWjyToz4MljXRF94Sh0b9FojZT5cLWg+oVbdmVL8iVSxI8oh4c12YI57405qdGqSbqwYJ+X+6Dw9T4rLHkstI6PZovM2zWpvRDKiz6dRXCquI9ENxEPpVGHR1Oo3+JjgvmQOix1Fj4ixX0Hi8Q55FKn3nyJOjW+088gPfA3oKr8lezXElzKhcSS5wrPbJNyYBgXWuHJR6kSVnhXWJ869rq/I3s06HEt8KwP8AM0oWr8iGDPdxOKb4mk7/AJAttWJOVnj4qolm1HNEAwvS6vyCtP8As8a79+g0+8PCzcb8hOJaJZiaVQcMjmH4lGeLFTMz5KuivzzGdbUE0MOQ506Pq602cwIzH7IG9e74zF5RA1XGdB8M3CYRtJveDnGodJebE+gEcgFr1MRK55ycmaJFtSsqHVFU6qq3VFJRdnSQvWJIEanUrJ6SU4w7l1BwiwumFGMOV2YWJc0vM8hYMou2D03U8gmO8NRz8FJ9On2u7qPuR9EjIOy/vD2TxUqhb2+y7UR2Dy0sq1NzPRkAOos7VxoNHf1QHSLDfqy5pJLC06zzW9UbT7VuEdg/gh9o4emadQACYEdk/gqhiVJMawpIfC1y4NcI7TQdFYxz7gRrw4oHow5rsOzMbsc5hvu3fctg0WZtdRxO7ms5tRk0WoSq7KfnDsm63LgrHYo2NteHFKgynLm8DxOhH90/VMLOY8dyzbjwaLU5HGNcHeI4cE7Me4E+ugTVKTLHmN53pnUGZhzB3nxS93gebF5J08acpF940CY7QJZv0G4blBtBmY+R3pqeHZBHM8UVDgNTF5Lqu0DY315b7Jn7QOYG+8bvFUdS3JzjnuT1KLIB5jijLDgWpjck/nxz77t5bj4c1EYt2Z1zeDu/BNUoNzN8SN/BOaDc3iOe5P3eBOWM+5BuJIDtbEnXzXOYSrYLpH0G9sfs8DwIXH4OrYeAUzrsdPs+bfMbTKiVbEwEIyoqK56x7ae49p/2G6jzMN/eWR1mlsmzTVd3qmn7LPZHn3j4jgi/nCEfWlRzpAHfOjxT/PCgc6XWIAP+fHipt2k7SbLM6xN1iKAhjH5KuYd2pryeND5j+XmrRWVGKZnYWm06HgRcHyKGweKzNvZwMOHAixTAPNVVuqKkvVbnoAuNRJDZ0kUB0OJ209joJPoFmdINomph3SZgSsuv0izGSxvqVTidqh9N7coBcBEfevShhJNOjgftEWmrN2j0gflAv3uXipP6Qvh2tyOHJc4NskADI2xnUpzts37LL+PJVox4H/Jjz9jpH7fec2t43DcrPph7g43gxwXL/Txv2WX8VJu33AQA2D4qXgrsg/kw7/0E4PajqNWowGGvcHQRv0W99NPhu8kk3gW0XHvx+aoHkCRNt10Q/bpIAgCNCFpOEZNOvic+skmkzsWbTOcTbM29xqPyVaNpRMm2u7euLd0idbSx1hT/AElP1W8Fg8BFrHVHYHaHZjfpu8kx2rOWDv8A7rj/ANIzJJAM+KVPpK4CIG/36o0EH8hHYnafaBnlu11TDasE63g/cuQPSUyOy2QZ3pv0jMjstt4paCD+Qjr27TsRJ1I9VUcTUy952nLd5LlqfSUiYaNQYvuUx0sdEZWneno10E8aLNyptGtbtmbOFgp/Pa+9xkeG9c1+kJ4DhPJT/SZ3Busq3DyRgp8t/c6B2Nrz3tQRu0XI4fFhpLT7JhGnpM7g1eZ7d2o9uLqlri0yO6d2VsW0KyxMO+Dr9mnu1b+Z6gzEiNVLZj5zVPrGB9lkj3uze5eZYfpbVAgkO8sp9xheh7IxINGmRpkb8AuaUaO5OzX6xPnQgqKQes6KCc6WdD50s6KAvzpi9UZ02dFAX50BiXZKgf7Luy7x9k+enor+sVWIaHNIOhCaEXdYoOegMJirFru80wefA+YurnVUUBbnSQ3WpJ0BzxxCc10Fn+Kk535+C6tQ8bKF9eka6Fa6fvTGolqDyhfXpuvQuabpsyNQMoX16XXIXrEwcjUDKF9el16Ezps3xRqBlDOuUevQpqJZkagZQzrkhWQrX+qjn3pagZQvrkuuQuZMH/BGoGUL69I1kG1ylnhGoGUK69cl0qpxWDvrNHq2x92VdD1srL6SUM1LNvYZ8jY/cfJNTt0aYXuyOca9ehdCdq5qOQm7DHkbj7x5LzgFa/R7afU1gSeyey7wO/yMFOcbR3xZ6y2opB6z6NeQrxVXLRqF9YlnQvWpdaigCesTF6H6xMaiKAvNRVuqql1RBYzGBoKaQGftnagpPD5i0EceCDb0xZvD/wCEn4LmNrbT62oXezo3w4+azjVWyhtuQ2dx+l9Pi7+B34Jlw/XJKtNCzHVjE2zGQD7rwjK9KQc3Zg6kxEaysTC1clXtTEFxAOoFxbdJ+Kj9KOLQ95mXtzCbOIM3taOG+Z3CM3FvocWU0xjoeGGxOUjkCJg8T4eG5W1Kk3sLWnQkaN8bFYdWq972ncAYNoANtRff6hM7EnM0Amc0/vSCXRuAsAP6J5AyHRU2zImIBJndyPnb0VPXTa02jnqJHFZuMr5Ze4S5xGpNgIhjuJi5HjwUcTiDd5sAAHGY09hsXi2o5qFEWU1jUGYxAZFjeJBaDHG53Jn1exI1DoPkIj1j+JZLXnKwuMOE3iwa3uNaI11cfJX08VEZNBDGg94uIDnPPHtucSeXgjKGU0w/tRplgOPEm4jlePIqmtiBmO6CRHO8AeQ96zm4pzTmc4kNdcmRLmxYervRKrVm+gDtJExDTJ1vc+fuMoZTTfWDQSdw/v8ABSbiBmLSCT2YMdm/x0Poshz5JcBBa2Gg6NaPO+43up7OIzDMTAJcSd5JiSN1hp+yUOO1hlD3Yy4HEmIGsCZjhKuzAE5jpu5woVmO6zMbkWtrb6ttLt83ISlSiXHQudF+MWvprKi0xUHsMjx+9IET5Kik6HAP0BIzDwsSFWGZSM37Vt47X5PmlYUFB4nfyUW1PiR6Kt9Tti0CQA46EROniCFc2hJEEd9wHM6H4+4pZq6hREOvO7XyUXDM2HaEX84keiso0muO8djjIIkk5ecFUVqktgWJMWO4mIJ+B4pqW4UcfiaBpvLTu941B9FFrlt7cwGdnWN1Ycj277SZ5iL+E8FgBy7ISzKzri7R33RbbGdmRx7TbeI3H7vJdG2svKtnY80nhw3ajiN4XfYHabajQQZWU40zVM2hVS61AjEKXXrOigzrUxqoTrlE1kUBfVrwFyXSjaturabu73Jv9Vp7T2kGNLjoAuGxGILiXO1cZPLgFpCImyD3KslMXJpW5mPKSjKSANWric75GYgCBGp5n08oRnUCpTiQADM+WnMxuCBbQyMlxIzGAy/aj2j4GPyVY2s50gGzczvGQLRw1/iKyf8A57GLQQMOM2YZhTZlgu7UxEOtq2TJjSVVg8U01S9wGUuNtYmTbfGqswtaKTmF2UF0tJNgCyCT/pPieazajyIHsxDeEZrnibykldpglZt0zmLge44PcCQLuiXNdFwRFuXmo4nEnKHEZg2WwBlhpN2nnPw80LgazmOLSyc3ZcCYIMECD4OlUY6WiA+YMkXG6JM6zMT96jL71CS3I1XFpykw1sZfslwIuOSsxFbtw0Q1om1iLlziPMkeSjXpSwOJJtqOE9k+k+gVVGbZtRIaNJuTrpqYWqaaKNHE0ppgz3nONPmbZmncCZEfZTYDENc4ZiZPei+tm2/edPCAoUXmH0XAyLs5RLgLccz/AFCbZ+VzW5rHMb6Euk8xINhyWXZ2TWwYIY8HWmT3t3aEHy3psVXA9kfrBIjiJgnj/UKl20pe6e6cgiwvlbNovJgzuI5qeKrNEGJJGaQO7BIMbxpMbpUb2rFQVTx8sDm2cCM0yYvBI4zp5KnD4sHMx3GREmIkDXcQfchaLmkm5OaSAJve8/s6qLmlnavle7KRaYb3DMdky3xuU8q6BlLqmMDWhpcbOyhxuC1hB890njbipVC57Xvm4ByZSQLX85kjwas/qjUcbBoYNbAQAIE6eSJcZdTEwS5ogOkFhi1uUyeR4qqSKo18LVDwxw7r4kRN3AtIjhM+iBxNYupBx9lwIkwSSS4ta0DeHW80sK3qXmT1be09nZBki1xwjTlPNAYzHEyM3dyBki9t4O4idOR4LOMblsSo7m06qTReWaAOykGOy2Tmi15Gg4c1DC4ppLAcozGwFzqSSfGD4QhqGIBY55MZssNG55EeQcCLHj6hEljIb33Q0EGQ1jpBbpqZbeUKN2gy9jUxePYHNqhrnNqT2pymSILWt5NDRexuuf2rgurdIjK4AwNGk3yibmBC1a+EdUIaIDhDQNMjGCC4jm4TxMHdoHjqYbmYDIaLxPaMyS47zF+AhaYbSaouGxk5l2fRfYDXUQ+pVfTc8y3KA4BugzNJEzc7rQuSr4AtcAdDEHhMGDzghdbWxoFm2AgAchYe4LaTtbG6o1jsKuP9nVo1RwLjRd6Olv8AqVNSlimd/D1o4tb1o9aRcgaO1CNCjqG3nDeR4FZ0ygR+3w0w+Wn9oFn8wCi/pFTjvDyIW3T6WVN73HxM/FV1Ntsf36VJ/wBqkw++EvkBw+09q9abd0X8Tu8lnOeux2zsilXE0gKdQaDRruR4eK4yvScxxa4FrhYgraLTJaGlNKjKUqxUPKdQlOgKNzaNJznF8WaWBoF7bx4z8VRQoE5yYu0ui8i828vcitl4yZBgOJsYuHaDMPQTzCg2tkqQZtlbcd4Zcrr+pXLbVx4Md+hB4JDg03i+4EAg/wBFOnhBAa8QZEAmTESMpFoI+/gqWGWuBiQ3NI3iSCFVSqxEmWicp+rO4/sp7josw4yVcr7lpjy3Ecxw5Qp4kteTBtnInfBJLbcJsp7SwxcWvETE+J0N/ET5oOpX3mcxblc0zaIynw3eSE824Lfcvq4kiGN0yNnxHDmjWBhaM1nMcJERoZEKBwwDnO1IkgcYm3HW9uCi6oZaX27UPcALEyQCNLfcVm3fQXUswx7ZN+z1hNtQ5wLYOpMenmovqOpNAAadZP1S4lxb4wW33K/FPDCWiA4i3C0GRughKjQIYXuaM2RxDRcSRr6wCPFTm7sVg1V+STluWAvG4WaD5R8U9wOsbECBlNrvDgb7oLQZVIY8NDjYaDlP1uWo9yONAdSdWw9oE2EPDhDvMf6iqbpAPTZfcHHhFxYSI3ER4AneQo4uq1jSxgzmo4kGxaHEta4Nj2vcOaFwWWZJMwA2dwEix4Ix1WJENztkt+0RAPHSyh7MO4Linlrm0gJ9p37RnujkLq/DYcdbmMA9YW30YASC1vq2+mqufTa6KgEuy9kkQM0HskfWaRp+KlnYK4Loyy4vJ07dxJ4aeqHPalwKyjGdqnLz2m1XNbHamTLZ3kGHgcj4LPdRDDftsDiWdnL1pO/jkEXPlvKOpVgHPGUFxu28CWl2QmdCJKVas1zsjgGhwJaZHYmdJ3EtNlSk1sNbBFCmfm1QPu99RjJJAgntjXxb7gs52KmrewD8u6ZGYkid8uA8gtLH0iKdOkDJcXHwIytnjqR5N5rO2iMwLp0uY0zNJY4+p96nDd/MIhm08QQBTY0gmM50LiAW5f2pAk7rDwQ7A1ppiqCMweX69173MvzsTPMLSqdprKwyyQwtn6xF/eAkzBBxyuMyGNcXEiQxokE69p+Y/wBlKmkqJukU0dkOqVctSYBudxEHtMjkCZ8FlY2sWVXNEuaCY1JABNnHiIN11dau2k2o4AdlpA8BlIZ4GWx9pZ2J2aCxgi/Uhr3ExBeXFsDe7rMxKMPHd2+g4ToxRjIMfniiXVS2JtIkeHgp4HAB9GmTTcXMzER7fad2I3gEfmSqtj0uvxDutmA0ugWAggAHleF0aq38uprnD8XRNNlN5PfB3RB4ehQoxa1sG/rmVm1WgFr5ZJDtwMATqGwD9pZbKLBXFPVz2PFxZri05COcgLOGN1Uuq/Yo4nZltCq4tc4d1sZjwkwFHFup1mgVNdGvHeH4jkn6h1PCVQbl1ZotoQ2SSOIWVgyXzEwBu1JNmj7/ACK0jNO3wy1O7BcTst7HBsZsxhrho7lO48ihXtgwVt4eu8VRSIGbMBEgiZBmeWqW2P11ZlGlcNOVo4uJlzifH4LTUadeVhm3MJJau0dhmlUcwB7g2O1AEyAZAnS6ZNYkWrQ1JMDDru9fO91t7bFp39k+capJLOfij64M5dUB4TvP/PFVloBMCP1jh5cPBJJHcAyh3PN/8rEHtQd3z+5JJTDxCXU0cPfJ+eKE2m3T8+yUklEfGJdQyrf5vN+y74LSpnst+zT99ME+9JJYz6euSJCwlMdY0QIIbaLXF7eZQ22R+to8yJ5668Ukko+P5AupTVpiG2FqjQLaDgOSljxZv2h/zJJKu6GWM/2Q/wB4pe8OB9wHohscLu5sqHzDGkH1umSTj4hrqS2YP1FX7dP+V/4lCVO+ftUPiUkla8T9cDXV+uDYxrZdVndhnxy/Wv09B6BZWEM07/Uqfy1D8UklGH4SV0CKYnB053OMcu3uWhXvn8HfzNSSUz6/NifUo2g4/NGX/wAOl/O78B6BaFG7j9uj/wBQpklnLw/N/gl9CmnatTAsCXyBabzfzJUNmtirif8A1B8XFMkh+H5fkfr7gGzHHOzmax8yWgn0VNV57JkyA+DvH652hTJLpfi9eZp3NTEHtgbp03anci8ef1lMcAf5EklyvqvgzM5/EMAdWIAEZYi0dsovoW0fOHGLijbldot5JJLqxP8Ail67I0l4WdLUYCTIHokkkvPM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49" y="386650"/>
            <a:ext cx="3212259" cy="12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9758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13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306586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Importance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dei driver di scelta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513604353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D.11 Ora le leggerò alcuni aspetti riferibili a un’azienda di pulizie quanto sono importanti per lei i seguenti aspetti quando il suo ente/azienda si trova a dover scegliere un’impresa a cui assegnare i lavori di pulizia? Per ogni aspetto dovrebbe dirmi se per lei è molto, abbastanza, così così poco o per nulla importante. (valori medi 1-5)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14</a:t>
            </a:fld>
            <a:endParaRPr lang="it-IT" sz="100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0590211"/>
              </p:ext>
            </p:extLst>
          </p:nvPr>
        </p:nvGraphicFramePr>
        <p:xfrm>
          <a:off x="155163" y="1519714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D.11 Ora le leggerò alcuni aspetti riferibili a un’azienda di pulizie quanto sono importanti per lei i seguenti aspetti quando il suo ente/azienda si trova a dover scegliere un’impresa a cui assegnare i lavori di pulizia? Per ogni aspetto dovrebbe dirmi se per lei è molto, abbastanza, così così poco o per nulla importante. (valori medi 1-5)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Importance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dei driver di scelta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0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15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306586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Performance delle attuali aziende 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1807114262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D.12 Ora facendo riferimento all’attuale azienda che effettua le pulizie presso il suo ente/azienda dovrebbe dirmi quanto si ritiene soddisfatto rispetto alle caratteristiche che ora le elencherò. Per ogni caratteristica dovrebbe dirmi se si ritiene molto, abbastanza, così così, poco o per nulla soddisfatto. </a:t>
            </a:r>
            <a:r>
              <a:rPr lang="it-IT" sz="1400" b="1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valori medi 1-5)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1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16</a:t>
            </a:fld>
            <a:endParaRPr lang="it-IT" sz="100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894036357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D.12 Ora facendo riferimento all’attuale azienda che effettua le pulizie presso il suo ente/azienda dovrebbe dirmi quanto si ritiene soddisfatto rispetto alle caratteristiche che ora le elencherò. Per ogni caratteristica dovrebbe dirmi se si ritiene molto, abbastanza, così così, poco o per nulla soddisfatto. </a:t>
            </a:r>
            <a:r>
              <a:rPr lang="it-IT" sz="1400" b="1" dirty="0">
                <a:solidFill>
                  <a:srgbClr val="000000"/>
                </a:solidFill>
                <a:latin typeface="Tahoma" pitchFamily="34" charset="0"/>
              </a:rPr>
              <a:t>(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valori medi 1-5)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Performance delle attuali aziende 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00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17</a:t>
            </a:fld>
            <a:endParaRPr lang="it-IT" sz="100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756874577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D.13 Complessivamente, considerando tutti gli aspetti,  quanto si ritiene soddisfatto dell’attuale impresa che effettua le pulizie presso il suo ente/azienda?</a:t>
            </a:r>
          </a:p>
          <a:p>
            <a:pPr algn="ctr"/>
            <a:endParaRPr lang="it-IT" sz="1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12" name="Rettangolo arrotondato 11"/>
          <p:cNvSpPr/>
          <p:nvPr/>
        </p:nvSpPr>
        <p:spPr bwMode="auto">
          <a:xfrm>
            <a:off x="6643364" y="2080695"/>
            <a:ext cx="1019484" cy="3401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4,29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52120" y="1720645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Valore medio su scala 1-5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4" name="Rettangolo arrotondato 13"/>
          <p:cNvSpPr/>
          <p:nvPr/>
        </p:nvSpPr>
        <p:spPr bwMode="auto">
          <a:xfrm>
            <a:off x="6649213" y="3088835"/>
            <a:ext cx="1019484" cy="34016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93%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657969" y="2728785"/>
            <a:ext cx="28803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Top </a:t>
            </a:r>
            <a:r>
              <a:rPr lang="it-IT" sz="1600" b="1" dirty="0" err="1" smtClean="0">
                <a:solidFill>
                  <a:srgbClr val="000000"/>
                </a:solidFill>
                <a:latin typeface="Tahoma" pitchFamily="34" charset="0"/>
              </a:rPr>
              <a:t>two</a:t>
            </a:r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 boxes</a:t>
            </a:r>
            <a:endParaRPr lang="it-IT" sz="1600" dirty="0">
              <a:solidFill>
                <a:srgbClr val="000000"/>
              </a:solidFill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Performance </a:t>
            </a:r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overall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delle attuali aziende 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05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18</a:t>
            </a:fld>
            <a:endParaRPr lang="it-IT" sz="100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719656319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D.13 Complessivamente, considerando tutti gli aspetti,  quanto si ritiene soddisfatto dell’attuale impresa che effettua le pulizie presso il suo ente/azienda?</a:t>
            </a:r>
          </a:p>
          <a:p>
            <a:pPr algn="ctr"/>
            <a:endParaRPr lang="it-IT" sz="1400" b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03" t="3041" r="48744" b="90942"/>
          <a:stretch/>
        </p:blipFill>
        <p:spPr bwMode="auto">
          <a:xfrm>
            <a:off x="5258098" y="2362994"/>
            <a:ext cx="1042094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864" r="7591" b="16409"/>
          <a:stretch/>
        </p:blipFill>
        <p:spPr bwMode="auto">
          <a:xfrm>
            <a:off x="5338168" y="2639194"/>
            <a:ext cx="88195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ttangolo arrotondato 14"/>
          <p:cNvSpPr/>
          <p:nvPr/>
        </p:nvSpPr>
        <p:spPr bwMode="auto">
          <a:xfrm>
            <a:off x="7771633" y="2313975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4,27</a:t>
            </a:r>
          </a:p>
        </p:txBody>
      </p:sp>
      <p:sp>
        <p:nvSpPr>
          <p:cNvPr id="16" name="Rettangolo arrotondato 15"/>
          <p:cNvSpPr/>
          <p:nvPr/>
        </p:nvSpPr>
        <p:spPr bwMode="auto">
          <a:xfrm>
            <a:off x="6619505" y="2317136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89%</a:t>
            </a:r>
          </a:p>
        </p:txBody>
      </p:sp>
      <p:sp>
        <p:nvSpPr>
          <p:cNvPr id="17" name="Rettangolo arrotondato 16"/>
          <p:cNvSpPr/>
          <p:nvPr/>
        </p:nvSpPr>
        <p:spPr bwMode="auto">
          <a:xfrm>
            <a:off x="7773397" y="2653627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4,31</a:t>
            </a:r>
          </a:p>
        </p:txBody>
      </p:sp>
      <p:sp>
        <p:nvSpPr>
          <p:cNvPr id="18" name="Rettangolo arrotondato 17"/>
          <p:cNvSpPr/>
          <p:nvPr/>
        </p:nvSpPr>
        <p:spPr bwMode="auto">
          <a:xfrm>
            <a:off x="6621269" y="2647262"/>
            <a:ext cx="1008000" cy="288000"/>
          </a:xfrm>
          <a:prstGeom prst="roundRect">
            <a:avLst/>
          </a:prstGeom>
          <a:noFill/>
          <a:ln w="28575" cap="flat" cmpd="sng" algn="ctr">
            <a:solidFill>
              <a:srgbClr val="99CC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200" b="1" dirty="0" smtClean="0">
                <a:solidFill>
                  <a:srgbClr val="000000"/>
                </a:solidFill>
              </a:rPr>
              <a:t>99%</a:t>
            </a: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6534127" y="2060174"/>
            <a:ext cx="121832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50" b="1" dirty="0" smtClean="0">
                <a:solidFill>
                  <a:srgbClr val="000000"/>
                </a:solidFill>
                <a:latin typeface="Tahoma" pitchFamily="34" charset="0"/>
              </a:rPr>
              <a:t>Top </a:t>
            </a:r>
            <a:r>
              <a:rPr lang="it-IT" sz="1050" b="1" dirty="0" err="1" smtClean="0">
                <a:solidFill>
                  <a:srgbClr val="000000"/>
                </a:solidFill>
                <a:latin typeface="Tahoma" pitchFamily="34" charset="0"/>
              </a:rPr>
              <a:t>two</a:t>
            </a:r>
            <a:r>
              <a:rPr lang="it-IT" sz="1050" b="1" dirty="0" smtClean="0">
                <a:solidFill>
                  <a:srgbClr val="000000"/>
                </a:solidFill>
                <a:latin typeface="Tahoma" pitchFamily="34" charset="0"/>
              </a:rPr>
              <a:t> boxes</a:t>
            </a:r>
            <a:endParaRPr lang="it-IT" sz="1050" dirty="0">
              <a:solidFill>
                <a:srgbClr val="000000"/>
              </a:solidFill>
            </a:endParaRP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7752449" y="2069331"/>
            <a:ext cx="104696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050" b="1" dirty="0" smtClean="0">
                <a:solidFill>
                  <a:srgbClr val="000000"/>
                </a:solidFill>
                <a:latin typeface="Tahoma" pitchFamily="34" charset="0"/>
              </a:rPr>
              <a:t>Media</a:t>
            </a:r>
            <a:endParaRPr lang="it-IT" sz="1050" dirty="0">
              <a:solidFill>
                <a:srgbClr val="000000"/>
              </a:solidFill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Performance </a:t>
            </a:r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overall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delle attuali aziende 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9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79" y="826079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129" y="826079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Grafico 21"/>
          <p:cNvGraphicFramePr/>
          <p:nvPr>
            <p:extLst>
              <p:ext uri="{D42A27DB-BD31-4B8C-83A1-F6EECF244321}">
                <p14:modId xmlns:p14="http://schemas.microsoft.com/office/powerpoint/2010/main" val="1548389844"/>
              </p:ext>
            </p:extLst>
          </p:nvPr>
        </p:nvGraphicFramePr>
        <p:xfrm>
          <a:off x="0" y="692696"/>
          <a:ext cx="8820472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-44722" y="44450"/>
            <a:ext cx="76334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it-IT"/>
            </a:defPPr>
            <a:lvl1pPr algn="just" eaLnBrk="0" hangingPunct="0">
              <a:defRPr sz="2800" b="1" i="1">
                <a:solidFill>
                  <a:srgbClr val="000000"/>
                </a:solidFill>
                <a:latin typeface="Tahoma" pitchFamily="34" charset="0"/>
              </a:defRPr>
            </a:lvl1pPr>
          </a:lstStyle>
          <a:p>
            <a:r>
              <a:rPr lang="it-IT" dirty="0"/>
              <a:t>Determinanti di scelta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075" y="1171229"/>
            <a:ext cx="381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reccia in su 3"/>
          <p:cNvSpPr/>
          <p:nvPr/>
        </p:nvSpPr>
        <p:spPr bwMode="auto">
          <a:xfrm rot="5400000">
            <a:off x="1574696" y="626524"/>
            <a:ext cx="708172" cy="762237"/>
          </a:xfrm>
          <a:prstGeom prst="upArrow">
            <a:avLst/>
          </a:prstGeom>
          <a:solidFill>
            <a:schemeClr val="tx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endParaRPr lang="it-IT" smtClean="0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23" name="Rettangolo arrotondato 22"/>
          <p:cNvSpPr/>
          <p:nvPr/>
        </p:nvSpPr>
        <p:spPr bwMode="auto">
          <a:xfrm>
            <a:off x="6012781" y="5476805"/>
            <a:ext cx="3079461" cy="987504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r>
              <a:rPr lang="it-IT" sz="1000" dirty="0" smtClean="0">
                <a:solidFill>
                  <a:srgbClr val="000000"/>
                </a:solidFill>
              </a:rPr>
              <a:t>*Es di lettura: la variabile "referenze dell'azienda" è la variabile che implicitamente impatta maggiormente sulla scelta di un azienda che fornisce servizi di igiene/pulizia. </a:t>
            </a:r>
            <a:endParaRPr lang="it-IT" sz="1000" dirty="0">
              <a:solidFill>
                <a:srgbClr val="0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29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914" name="AutoShape 2"/>
          <p:cNvSpPr>
            <a:spLocks noChangeArrowheads="1"/>
          </p:cNvSpPr>
          <p:nvPr/>
        </p:nvSpPr>
        <p:spPr bwMode="auto">
          <a:xfrm>
            <a:off x="2124075" y="2636838"/>
            <a:ext cx="4679950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800" dirty="0" smtClean="0">
                <a:solidFill>
                  <a:srgbClr val="000000"/>
                </a:solidFill>
                <a:latin typeface="Tahoma" pitchFamily="34" charset="0"/>
              </a:rPr>
              <a:t>Il campione</a:t>
            </a:r>
            <a:endParaRPr lang="it-IT" sz="2800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10" y="4077072"/>
            <a:ext cx="2812479" cy="1703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817" y="170626"/>
            <a:ext cx="3584691" cy="138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885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8B0B3-354C-4D0F-B5FC-51FD1786EE8C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-283743" y="3140819"/>
            <a:ext cx="1635034" cy="3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9" tIns="46035" rIns="92069" bIns="46035">
            <a:spAutoFit/>
          </a:bodyPr>
          <a:lstStyle/>
          <a:p>
            <a:pPr algn="ctr"/>
            <a:r>
              <a:rPr lang="it-IT" sz="1600" b="1" dirty="0" err="1" smtClean="0">
                <a:solidFill>
                  <a:srgbClr val="FF3300"/>
                </a:solidFill>
                <a:latin typeface="Calibri" pitchFamily="34" charset="0"/>
              </a:rPr>
              <a:t>Importance</a:t>
            </a:r>
            <a:endParaRPr lang="it-IT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5" name="Line 5"/>
          <p:cNvSpPr>
            <a:spLocks noChangeAspect="1" noChangeShapeType="1"/>
          </p:cNvSpPr>
          <p:nvPr/>
        </p:nvSpPr>
        <p:spPr bwMode="auto">
          <a:xfrm rot="16200000" flipV="1">
            <a:off x="-293056" y="5119483"/>
            <a:ext cx="1729944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square" lIns="92069" tIns="46035" rIns="92069" bIns="46035">
            <a:spAutoFit/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865418" y="6228633"/>
            <a:ext cx="292417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lIns="92069" tIns="46035" rIns="92069" bIns="46035">
            <a:spAutoFit/>
          </a:bodyPr>
          <a:lstStyle/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5440593" y="6228633"/>
            <a:ext cx="29225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 lIns="92069" tIns="46035" rIns="92069" bIns="46035">
            <a:spAutoFit/>
          </a:bodyPr>
          <a:lstStyle/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88304" y="6102204"/>
            <a:ext cx="1552290" cy="3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9" tIns="46035" rIns="92069" bIns="46035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Calibri" pitchFamily="34" charset="0"/>
              </a:rPr>
              <a:t>Impact</a:t>
            </a:r>
            <a:endParaRPr lang="it-IT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570326" y="836711"/>
            <a:ext cx="0" cy="1689001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4015952"/>
              </p:ext>
            </p:extLst>
          </p:nvPr>
        </p:nvGraphicFramePr>
        <p:xfrm>
          <a:off x="762476" y="854024"/>
          <a:ext cx="7752515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" name="Rettangolo arrotondato 1"/>
          <p:cNvSpPr>
            <a:spLocks noChangeArrowheads="1"/>
          </p:cNvSpPr>
          <p:nvPr/>
        </p:nvSpPr>
        <p:spPr bwMode="auto">
          <a:xfrm>
            <a:off x="827457" y="5688049"/>
            <a:ext cx="1079500" cy="306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>
                <a:solidFill>
                  <a:srgbClr val="000000"/>
                </a:solidFill>
              </a:rPr>
              <a:t>Other</a:t>
            </a:r>
          </a:p>
        </p:txBody>
      </p:sp>
      <p:sp>
        <p:nvSpPr>
          <p:cNvPr id="27" name="Rettangolo arrotondato 18"/>
          <p:cNvSpPr>
            <a:spLocks noChangeArrowheads="1"/>
          </p:cNvSpPr>
          <p:nvPr/>
        </p:nvSpPr>
        <p:spPr bwMode="auto">
          <a:xfrm>
            <a:off x="830985" y="901705"/>
            <a:ext cx="1079500" cy="306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 dirty="0">
                <a:solidFill>
                  <a:srgbClr val="000000"/>
                </a:solidFill>
              </a:rPr>
              <a:t>Must be</a:t>
            </a:r>
          </a:p>
        </p:txBody>
      </p:sp>
      <p:sp>
        <p:nvSpPr>
          <p:cNvPr id="28" name="Rettangolo arrotondato 19"/>
          <p:cNvSpPr>
            <a:spLocks noChangeArrowheads="1"/>
          </p:cNvSpPr>
          <p:nvPr/>
        </p:nvSpPr>
        <p:spPr bwMode="auto">
          <a:xfrm>
            <a:off x="7098310" y="906990"/>
            <a:ext cx="1311275" cy="306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 dirty="0">
                <a:solidFill>
                  <a:srgbClr val="000000"/>
                </a:solidFill>
              </a:rPr>
              <a:t>Performer</a:t>
            </a:r>
          </a:p>
        </p:txBody>
      </p:sp>
      <p:sp>
        <p:nvSpPr>
          <p:cNvPr id="29" name="Rettangolo arrotondato 20"/>
          <p:cNvSpPr>
            <a:spLocks noChangeArrowheads="1"/>
          </p:cNvSpPr>
          <p:nvPr/>
        </p:nvSpPr>
        <p:spPr bwMode="auto">
          <a:xfrm>
            <a:off x="7098310" y="5692323"/>
            <a:ext cx="1311275" cy="306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>
                <a:solidFill>
                  <a:srgbClr val="000000"/>
                </a:solidFill>
              </a:rPr>
              <a:t>Delight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5496" y="44624"/>
            <a:ext cx="820891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Kano's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analysis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1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11960"/>
              </p:ext>
            </p:extLst>
          </p:nvPr>
        </p:nvGraphicFramePr>
        <p:xfrm>
          <a:off x="1270616" y="836711"/>
          <a:ext cx="7752515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818B0B3-354C-4D0F-B5FC-51FD1786EE8C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 rot="16200000">
            <a:off x="332406" y="3128301"/>
            <a:ext cx="1660073" cy="3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9" tIns="46035" rIns="92069" bIns="46035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Calibri" pitchFamily="34" charset="0"/>
              </a:rPr>
              <a:t>Performance</a:t>
            </a:r>
            <a:endParaRPr lang="it-IT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5" name="Line 5"/>
          <p:cNvSpPr>
            <a:spLocks noChangeAspect="1" noChangeShapeType="1"/>
          </p:cNvSpPr>
          <p:nvPr/>
        </p:nvSpPr>
        <p:spPr bwMode="auto">
          <a:xfrm rot="16200000" flipV="1">
            <a:off x="297472" y="5119483"/>
            <a:ext cx="1729944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wrap="square" lIns="92069" tIns="46035" rIns="92069" bIns="46035">
            <a:spAutoFit/>
          </a:bodyPr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455946" y="6240508"/>
            <a:ext cx="2924175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none" w="sm" len="sm"/>
          </a:ln>
        </p:spPr>
        <p:txBody>
          <a:bodyPr lIns="92069" tIns="46035" rIns="92069" bIns="46035">
            <a:spAutoFit/>
          </a:bodyPr>
          <a:lstStyle/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031121" y="6240508"/>
            <a:ext cx="2922587" cy="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 lIns="92069" tIns="46035" rIns="92069" bIns="46035">
            <a:spAutoFit/>
          </a:bodyPr>
          <a:lstStyle/>
          <a:p>
            <a:endParaRPr lang="it-IT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 flipV="1">
            <a:off x="1160854" y="836711"/>
            <a:ext cx="0" cy="1689001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none" w="sm" len="sm"/>
            <a:tailEnd type="stealth" w="med" len="lg"/>
          </a:ln>
        </p:spPr>
        <p:txBody>
          <a:bodyPr/>
          <a:lstStyle/>
          <a:p>
            <a:endParaRPr lang="it-IT">
              <a:solidFill>
                <a:srgbClr val="000000"/>
              </a:solidFill>
            </a:endParaRPr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>
            <a:off x="25400" y="2411413"/>
            <a:ext cx="247650" cy="228600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t-IT" sz="1800">
              <a:solidFill>
                <a:srgbClr val="000000"/>
              </a:solidFill>
            </a:endParaRPr>
          </a:p>
        </p:txBody>
      </p:sp>
      <p:sp>
        <p:nvSpPr>
          <p:cNvPr id="18" name="AutoShape 12"/>
          <p:cNvSpPr>
            <a:spLocks noChangeArrowheads="1"/>
          </p:cNvSpPr>
          <p:nvPr/>
        </p:nvSpPr>
        <p:spPr bwMode="auto">
          <a:xfrm>
            <a:off x="25400" y="2774950"/>
            <a:ext cx="247650" cy="228600"/>
          </a:xfrm>
          <a:prstGeom prst="diamond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t-IT" sz="1800">
              <a:solidFill>
                <a:srgbClr val="000000"/>
              </a:solidFill>
            </a:endParaRPr>
          </a:p>
        </p:txBody>
      </p:sp>
      <p:sp>
        <p:nvSpPr>
          <p:cNvPr id="19" name="AutoShape 13"/>
          <p:cNvSpPr>
            <a:spLocks noChangeArrowheads="1"/>
          </p:cNvSpPr>
          <p:nvPr/>
        </p:nvSpPr>
        <p:spPr bwMode="auto">
          <a:xfrm>
            <a:off x="25400" y="3509963"/>
            <a:ext cx="247650" cy="228600"/>
          </a:xfrm>
          <a:prstGeom prst="diamond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t-IT" sz="1800">
              <a:solidFill>
                <a:srgbClr val="000000"/>
              </a:solidFill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25400" y="3148013"/>
            <a:ext cx="247650" cy="22860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it-IT" sz="1800">
              <a:solidFill>
                <a:srgbClr val="000000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92089" y="2303463"/>
            <a:ext cx="1104324" cy="156966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1600" dirty="0" err="1">
                <a:solidFill>
                  <a:srgbClr val="5F5F5F"/>
                </a:solidFill>
                <a:latin typeface="Times New Roman"/>
              </a:rPr>
              <a:t>Delight</a:t>
            </a:r>
            <a:endParaRPr lang="it-IT" sz="1600" dirty="0">
              <a:solidFill>
                <a:srgbClr val="5F5F5F"/>
              </a:solidFill>
              <a:latin typeface="Times New Roman"/>
            </a:endParaRP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solidFill>
                  <a:srgbClr val="5F5F5F"/>
                </a:solidFill>
                <a:latin typeface="Times New Roman"/>
              </a:rPr>
              <a:t>Performer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>
                <a:solidFill>
                  <a:srgbClr val="5F5F5F"/>
                </a:solidFill>
                <a:latin typeface="Times New Roman"/>
              </a:rPr>
              <a:t>Must be</a:t>
            </a:r>
          </a:p>
          <a:p>
            <a:pPr>
              <a:lnSpc>
                <a:spcPct val="150000"/>
              </a:lnSpc>
              <a:defRPr/>
            </a:pPr>
            <a:r>
              <a:rPr lang="it-IT" sz="1600" dirty="0" err="1">
                <a:solidFill>
                  <a:srgbClr val="5F5F5F"/>
                </a:solidFill>
                <a:latin typeface="Times New Roman"/>
              </a:rPr>
              <a:t>Other</a:t>
            </a:r>
            <a:endParaRPr lang="it-IT" sz="1600" dirty="0">
              <a:solidFill>
                <a:srgbClr val="5F5F5F"/>
              </a:solidFill>
              <a:latin typeface="Times New Roman"/>
            </a:endParaRPr>
          </a:p>
        </p:txBody>
      </p:sp>
      <p:sp>
        <p:nvSpPr>
          <p:cNvPr id="22" name="Rettangolo arrotondato 14"/>
          <p:cNvSpPr>
            <a:spLocks noChangeArrowheads="1"/>
          </p:cNvSpPr>
          <p:nvPr/>
        </p:nvSpPr>
        <p:spPr bwMode="auto">
          <a:xfrm>
            <a:off x="1369195" y="5652423"/>
            <a:ext cx="1414463" cy="3063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 dirty="0">
                <a:solidFill>
                  <a:srgbClr val="000000"/>
                </a:solidFill>
              </a:rPr>
              <a:t>Controllare</a:t>
            </a:r>
          </a:p>
        </p:txBody>
      </p:sp>
      <p:sp>
        <p:nvSpPr>
          <p:cNvPr id="23" name="Rettangolo arrotondato 18"/>
          <p:cNvSpPr>
            <a:spLocks noChangeArrowheads="1"/>
          </p:cNvSpPr>
          <p:nvPr/>
        </p:nvSpPr>
        <p:spPr bwMode="auto">
          <a:xfrm>
            <a:off x="1382183" y="901705"/>
            <a:ext cx="1427163" cy="306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>
                <a:solidFill>
                  <a:srgbClr val="000000"/>
                </a:solidFill>
              </a:rPr>
              <a:t>Comunicare</a:t>
            </a:r>
          </a:p>
        </p:txBody>
      </p:sp>
      <p:sp>
        <p:nvSpPr>
          <p:cNvPr id="24" name="Rettangolo arrotondato 19"/>
          <p:cNvSpPr>
            <a:spLocks noChangeArrowheads="1"/>
          </p:cNvSpPr>
          <p:nvPr/>
        </p:nvSpPr>
        <p:spPr bwMode="auto">
          <a:xfrm>
            <a:off x="7600308" y="908720"/>
            <a:ext cx="1311275" cy="306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>
                <a:solidFill>
                  <a:srgbClr val="000000"/>
                </a:solidFill>
              </a:rPr>
              <a:t>Mantenere</a:t>
            </a:r>
          </a:p>
        </p:txBody>
      </p:sp>
      <p:sp>
        <p:nvSpPr>
          <p:cNvPr id="25" name="Rettangolo arrotondato 20"/>
          <p:cNvSpPr>
            <a:spLocks noChangeArrowheads="1"/>
          </p:cNvSpPr>
          <p:nvPr/>
        </p:nvSpPr>
        <p:spPr bwMode="auto">
          <a:xfrm>
            <a:off x="7584461" y="5664299"/>
            <a:ext cx="1311275" cy="306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 algn="ctr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6667500" algn="l"/>
              </a:tabLst>
            </a:pPr>
            <a:r>
              <a:rPr lang="it-IT" dirty="0">
                <a:solidFill>
                  <a:srgbClr val="000000"/>
                </a:solidFill>
              </a:rPr>
              <a:t>Investire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4427984" y="6114079"/>
            <a:ext cx="1603137" cy="339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69" tIns="46035" rIns="92069" bIns="46035">
            <a:spAutoFit/>
          </a:bodyPr>
          <a:lstStyle/>
          <a:p>
            <a:pPr algn="ctr"/>
            <a:r>
              <a:rPr lang="it-IT" sz="1600" b="1" dirty="0" smtClean="0">
                <a:solidFill>
                  <a:srgbClr val="FF3300"/>
                </a:solidFill>
                <a:latin typeface="Calibri" pitchFamily="34" charset="0"/>
              </a:rPr>
              <a:t>Impact</a:t>
            </a:r>
            <a:endParaRPr lang="it-IT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5496" y="44624"/>
            <a:ext cx="820891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Kano's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it-IT" sz="2800" b="1" i="1" dirty="0" err="1" smtClean="0">
                <a:solidFill>
                  <a:srgbClr val="000000"/>
                </a:solidFill>
                <a:latin typeface="Tahoma" pitchFamily="34" charset="0"/>
              </a:rPr>
              <a:t>analysis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 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60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2170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288704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</a:t>
            </a:r>
            <a:r>
              <a:rPr lang="it-IT" sz="1200" dirty="0" smtClean="0">
                <a:solidFill>
                  <a:srgbClr val="000000"/>
                </a:solidFill>
              </a:rPr>
              <a:t>: totale campione – 204 casi</a:t>
            </a:r>
            <a:endParaRPr lang="it-IT" sz="1200" dirty="0">
              <a:solidFill>
                <a:srgbClr val="000000"/>
              </a:solidFill>
            </a:endParaRPr>
          </a:p>
        </p:txBody>
      </p:sp>
      <p:sp>
        <p:nvSpPr>
          <p:cNvPr id="2552171" name="Text Box 10"/>
          <p:cNvSpPr txBox="1">
            <a:spLocks noChangeArrowheads="1"/>
          </p:cNvSpPr>
          <p:nvPr/>
        </p:nvSpPr>
        <p:spPr bwMode="auto">
          <a:xfrm>
            <a:off x="-13074" y="0"/>
            <a:ext cx="678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it-IT" sz="2800" b="1" i="1" dirty="0">
                <a:solidFill>
                  <a:srgbClr val="000000"/>
                </a:solidFill>
                <a:latin typeface="Tahoma" pitchFamily="34" charset="0"/>
              </a:rPr>
              <a:t>Il </a:t>
            </a:r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campione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632" y="6453336"/>
            <a:ext cx="713497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Grafico 11"/>
          <p:cNvGraphicFramePr/>
          <p:nvPr>
            <p:extLst>
              <p:ext uri="{D42A27DB-BD31-4B8C-83A1-F6EECF244321}">
                <p14:modId xmlns:p14="http://schemas.microsoft.com/office/powerpoint/2010/main" val="141578991"/>
              </p:ext>
            </p:extLst>
          </p:nvPr>
        </p:nvGraphicFramePr>
        <p:xfrm>
          <a:off x="5330996" y="620688"/>
          <a:ext cx="345638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482908"/>
              </p:ext>
            </p:extLst>
          </p:nvPr>
        </p:nvGraphicFramePr>
        <p:xfrm>
          <a:off x="179512" y="836712"/>
          <a:ext cx="453373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36793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5D94F7-A459-4E92-A1A7-BA942B03B53A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it-IT">
              <a:solidFill>
                <a:srgbClr val="000000"/>
              </a:solidFill>
            </a:endParaRPr>
          </a:p>
        </p:txBody>
      </p:sp>
      <p:graphicFrame>
        <p:nvGraphicFramePr>
          <p:cNvPr id="10" name="Grafico 9"/>
          <p:cNvGraphicFramePr/>
          <p:nvPr>
            <p:extLst>
              <p:ext uri="{D42A27DB-BD31-4B8C-83A1-F6EECF244321}">
                <p14:modId xmlns:p14="http://schemas.microsoft.com/office/powerpoint/2010/main" val="1795411722"/>
              </p:ext>
            </p:extLst>
          </p:nvPr>
        </p:nvGraphicFramePr>
        <p:xfrm>
          <a:off x="5076056" y="3503668"/>
          <a:ext cx="381642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62802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914" name="AutoShape 2"/>
          <p:cNvSpPr>
            <a:spLocks noChangeArrowheads="1"/>
          </p:cNvSpPr>
          <p:nvPr/>
        </p:nvSpPr>
        <p:spPr bwMode="auto">
          <a:xfrm>
            <a:off x="1979712" y="2636838"/>
            <a:ext cx="5049655" cy="935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Tahoma" pitchFamily="34" charset="0"/>
              </a:rPr>
              <a:t>I CANALI DI </a:t>
            </a:r>
          </a:p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Tahoma" pitchFamily="34" charset="0"/>
              </a:rPr>
              <a:t>APPROVIGGIONAMENTO</a:t>
            </a:r>
            <a:endParaRPr lang="it-IT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AutoShape 2" descr="data:image/jpeg;base64,/9j/4AAQSkZJRgABAQAAAQABAAD/2wCEAAkGBhQSERUUExQUFBQVFBYXFRUVFBcUFxUXFhcVFRUUFBQXHCYeFxkjGRcVHy8gJCcpLCwtFR4xNTAqNSYrLCkBCQoKDgwOGg8PGiwkHyQpLCkpKSwtKSwsLCwpKiwsLCwsLCksLCwsLCwpLCwsKSksLCwsLCksKSwsLCwpLCwpKf/AABEIAMIBAwMBIgACEQEDEQH/xAAcAAABBQEBAQAAAAAAAAAAAAAEAAECAwUGBwj/xABLEAABAwIDBAcDCAgDBQkAAAABAAIRAyEEEjEFQVFhBhMiMnGBkUKhsQcUFVJywdHwFiNigpKy4fFDU6IzdLPCwyU0RFRzg5OU0//EABkBAAMBAQEAAAAAAAAAAAAAAAABAgMEBf/EADARAAICAAUCAwgCAgMAAAAAAAABAhEDEhMhUTFBMmHwBCJxgZGhwfEUsdHhM1Ji/9oADAMBAAIRAxEAPwAtjlZKGBSJK9KjzEwgFTsg85Ug8pZRphJUCqs5SLkUOx3VEhUKrLk7XJ0ItFRSzKIATwkPcQeUxqHilIUhCQbiFdWsfKqDAk1yAD6ToCk6tO5CtrKxo5qGirHyE62SfARLMISpHZ8alTmQ8rMes8ncUJXwU6iF0LqLdFCps/NoZWixKIeHZzrsGB7Xoq/mo4eq23bNPBVVcId61WIZPDMqrREWPkLIP5qSZglbXzUBTCpTohwsw34I/VhJuDbxvzstl1AlVuwI3qtQWQBbhwPaHqrACLgj8x/VEt2e1F4XZhcYY1zvAE/BQ5LkpRfBnjEv0B9yuD6p4Leb0ZrxIpX4F7Gn3lZGNwOPY8MZgy8kSC2swgfaju+cLF4sDdYU2Tw1F+riI4en9VI0X8W7tx81dR6N7ScJNPCM5OrPcf8AQ0j3ohnRvaI3YI/+5WH/AE1k8WPJosKXBT1RSRY2HtD/ACsL/wDYqf8A4pJaseR6UjFfZVh6FOLTtryu7Izh1UGghIhNh2zwRzKXGFlLY3i7AYTFaNSkPyEOaQ4JKRTQIUwKLOGJ0afQqP0a86Mf/CVWZE0wbrFIOKIGxqv+W/0UxsSt9Q+4fek5Q5QJS4BcifqeBRY2HW4AeL2/ipjYzxq6mPGoFLnHkrLLgCFAqVOgZR7dnka1aQ/fUuppjXEUvVJ4iHkKGUgrqdOEnVKA1xLPIEqIxeGH+PPgwqG75+jKUaDadSFF+K5oX6Sw3+ZUPgxONr4YezWP7v8ARTlfD+hd+Za1wO5EMq80INu0d1GsfKE36Qs3YaofEpOMn2C0u4e91rXWNi2vJ5Ir9Izuw3q/+qZ23ah/8NT83KoqUe33RMssu4CKZUXUXI76UrbqFAe/7lbh8Vi6hAbToyd2WfuWmeXC+pGRcmS57gj9l7Er17huVv13WHlvPkux2Tsp7RNZzHP4MYA1v3uPP3LVWMvaOyRrH2fu2Yez+iNKnd81Hc7N8mj75W2xgAgAAcAIHoE6HxuLDG8XEw0cSbDyXPKbe7OmMVHZD1qpJyM11cdQ0feTuHmrKVENEDzJuSeJO8psPQyiJkm7j9YnU/nQABWKChFMnTJMBJJJKRnjGVHbPc1jKj3Ma/KAQHLTOwXcAq9oYA06FSRqB8V7csWMlSPDw8KSlbRnfpVl0w1NvOJReF6UPf3eob+7f3pqWHIHaaYkaCRuTYvZVB4dAh0WIteFLjhvt+TWMpmu2tij7TR4Ukxbiz/iHypgLK2HSdUpEOqVA5jspAeQIGnuWkdktkS95E/5hXPKKi62+hupNrv9ROw+L/zn/wCkKo4LEnWs/wDjaEQdjUp9rTe8n71KnsigCZAPiT+KWZL9f7Kp+mAu2bU31z51gqnbK44gedb8FsUdmYeCMjNTzV9PAYfJ3GTHAbkatfoMl/s5x2yqW/EM/jcVA7OoDWtTP8RXUPp0ctmN3GzR+ClUw9MxYa7m8bI1n5/YNNHKjCYYf4jT4U3FWtbhRvcfCiukfgGSIB3juqLtnDNobg7uCNZcv18g03wjDp4nDDRtQ+FMBWs2hR9mlWP7oC2WbOhx7J0nd8E9PZ3acMvA6jf/AGUvEj5/UtQkYwxzTph6p8wFKniCbjDO361AFrDZJl0N38RvCGGAqAkAaHihSi+n9sTUkCiq+JGGZ51Ug2sWyMPR0m7yUSzC1Bu3kap6efLujTVFrt+f8h8QZzK4E9Xhxad5Tu+cASOoHgwqbcVaCRpCMwNM1YaCLjhoOKTdK2gVPZA2GwOLqGG1KQ4nq7AcV1+DwvVtAnMd7iACTxgaeClh6AY0Af35lTqVA0EkgAak7lyyxMx0xhRNA7W25RwrM9eo2m3dJueTWi7j4BcH0t+VxtOaeDAqP0NU3Y37A9s89PFeVbR2nUrvNSs91R59pxnyHAchZNJsdno3SD5ZnGW4SmGj/NqiT4tpiw8yfBcNielWLqPzuxFUuBkHNA/hEDyhZEpSryoVnrnQr5WA8to4whrtG1tGu4CoPZPPTwXpbXAiRdfLC7voH8pLsKRRxBL6GjXG7qX4s+CiUa3Q0z21JVYfEtqNDmEOa4SCLgg8FZKxcih0k0pKbGY7rjcsXpRTjDuRXzhh9qPNA9JK4OHcAZhd2HFqS+JxymmmaLMFDLtB7Q7p5jcVRiaFI5pEad4R6KeHxzgz2Xdoct4Vr9rN7eanrHP4Je+mHuNHOYDCMbiqrCeyW5mnw/oVpAUsszfwO5DbSxdNuNo1GgBtmuAt3pH4Leo4qkC4FhPaJHgfyVriSezp9CIxW62MzqWmMs68DvSrYYNIvA8FqHGNyQAQdNRuVOJxwLRYnQ3IWanK+g3CNdTK60A6+5N89iddeCOqYkSIaN+8IHFUsxtGnFbRp9TGVroQO0TEKP0qYhQbs47yPVN9Hu4g+a1qBncyf00eJ1Tu2+4ka2QjsCeSRwNlWTDJz4gX9PGZ+9TZtwzItaNUIzZwO9W/Q+l9TClxwylLFZeNuOkmU/0q+8HVUv2NEXVZ2c8G0pZcPsPNidyb9oVL77yqW4t/5Cbq3zoVIYZ86FXUUQ5SZW/GFjS5xAABJtuFyt3o3hsUKWbqW03PJMVX5XBsnI0taHEGLkGLuPBCbB2Xnq5niWUiCAb5qlnN8m2d4lvBdqx64PacVXkR3+zYbrMzMc/FtBJZRdG5tR0/6mAe9eP9OOntXFPdSa4totJBDT3yDBJO9s6DfqvbNr4nq8PWf9SjUd/Cxx+5fL7DZY4cU9zpkyyU0ppSlbkDylKinAQApSlTFEqqpZAHafJ90+fhHii85qLzABPcJO47mn3eq9YPSJzj2aNc+FJ594C81+SDoX19T57WbNKmSKLTpUqDV/NrNBxd9leyPrQubEy2aRswztmr/wCXxH/xO/BJbHzpJZ7FHCwqtoD9RU8B8V0rcC3ksrpHhQ2g+IuNy9ZYqk0vM8eODKO5ltDw2z941Cd1R/a36b0YdiPyiHWzD7lGps2oM1wdNy2zxfdGDhNdjL2k1zmOmZEEeIRNDEOLQQdQCr62EqdqWSI4oXZFFzqcD2HFv4fFVaaFTouFR2k3Ue1xVtXCvDhqJtu8VWKDg43O5NUQ2xodCUHiUmU3QRLtTvT9TLNXzGnMIBMiQ6dUxzc0R8ymD2tRq7ipVtmwQcxOo1U5olZZNAYceKYVDxRI2b2tdRxSbssSdNx1VZoiqYN1pjWykcU6O8Y11V1LZggi2p3pm7JBZumCEnKBSzi+fmxJ96t+k4Ik+pVX0VLN0wpv2Tb2dQdFL0y08QuG0W5hMX5qz56wuAAuRAg3JlUP2RpBbrwRWC2aG1A61pi28rHEeHGLaNsPUlJJm9gKQY0NHnzJuT6ytCm9Z9J6JY9eQ9z1+hR0uf8A9n4v/dq3/Dcvm0FfSHSZubAYoccNW/4bl82tK6MHoZyJSlKaU0rYkmFqbM2aahAWZS1Xa9FXtaQSom6Q0Q2jsRtCiXv8uZ4Lm+juwX7QxbKDJAcc1R4/w6Y77vHQDiSFo9Pek3X1Mjf9nT953lerfJX0O+ZYXPUEYivD6k6sbrTpeQMnm48ApTajb6j7nVYTBsw9FlKm0Np02hrGjcAIHiee8od9VTxmIvHBAvqLme7NEWmonQudJAyDQ4LM6R/93dIWt875LL6TVs2HdZejC8y27njxnF7Jj02jIIJHaGjjyUnBwzds7tYPBVU6VMsEZe8N8K35gDmh0ae14LTYzzMlUrP7VwbDcQsnZsNr1mOsHDMOE6FbD9mHtds6DgVlbQomniqRJkHsk6d60esJwcXaRVy7mm/qyAfAqR6sxHgrW4M3Ecd4Um4YxppeZG5ZZlyUlJ9gY0WT5Jm0mX8eC0TgjIsDeNeKsGCh1wLjiNynVS7lrCk+xltoMI3z4J34dsSJ3blrU9nySI568VBuyCQR4jVLWXJWjLgy3YdoIifRJ1ATvNuC0n7KdlnwOqepsd1rjXjxT1o8i0Zf9TIDDJ1Ttab66rVdsZ2YXF5TfRD8xEjSdfJPWjyToz4MljXRF94Sh0b9FojZT5cLWg+oVbdmVL8iVSxI8oh4c12YI57405qdGqSbqwYJ+X+6Dw9T4rLHkstI6PZovM2zWpvRDKiz6dRXCquI9ENxEPpVGHR1Oo3+JjgvmQOix1Fj4ixX0Hi8Q55FKn3nyJOjW+088gPfA3oKr8lezXElzKhcSS5wrPbJNyYBgXWuHJR6kSVnhXWJ869rq/I3s06HEt8KwP8AM0oWr8iGDPdxOKb4mk7/AJAttWJOVnj4qolm1HNEAwvS6vyCtP8As8a79+g0+8PCzcb8hOJaJZiaVQcMjmH4lGeLFTMz5KuivzzGdbUE0MOQ506Pq602cwIzH7IG9e74zF5RA1XGdB8M3CYRtJveDnGodJebE+gEcgFr1MRK55ycmaJFtSsqHVFU6qq3VFJRdnSQvWJIEanUrJ6SU4w7l1BwiwumFGMOV2YWJc0vM8hYMou2D03U8gmO8NRz8FJ9On2u7qPuR9EjIOy/vD2TxUqhb2+y7UR2Dy0sq1NzPRkAOos7VxoNHf1QHSLDfqy5pJLC06zzW9UbT7VuEdg/gh9o4emadQACYEdk/gqhiVJMawpIfC1y4NcI7TQdFYxz7gRrw4oHow5rsOzMbsc5hvu3fctg0WZtdRxO7ms5tRk0WoSq7KfnDsm63LgrHYo2NteHFKgynLm8DxOhH90/VMLOY8dyzbjwaLU5HGNcHeI4cE7Me4E+ugTVKTLHmN53pnUGZhzB3nxS93gebF5J08acpF940CY7QJZv0G4blBtBmY+R3pqeHZBHM8UVDgNTF5Lqu0DY315b7Jn7QOYG+8bvFUdS3JzjnuT1KLIB5jijLDgWpjck/nxz77t5bj4c1EYt2Z1zeDu/BNUoNzN8SN/BOaDc3iOe5P3eBOWM+5BuJIDtbEnXzXOYSrYLpH0G9sfs8DwIXH4OrYeAUzrsdPs+bfMbTKiVbEwEIyoqK56x7ae49p/2G6jzMN/eWR1mlsmzTVd3qmn7LPZHn3j4jgi/nCEfWlRzpAHfOjxT/PCgc6XWIAP+fHipt2k7SbLM6xN1iKAhjH5KuYd2pryeND5j+XmrRWVGKZnYWm06HgRcHyKGweKzNvZwMOHAixTAPNVVuqKkvVbnoAuNRJDZ0kUB0OJ209joJPoFmdINomph3SZgSsuv0izGSxvqVTidqh9N7coBcBEfevShhJNOjgftEWmrN2j0gflAv3uXipP6Qvh2tyOHJc4NskADI2xnUpzts37LL+PJVox4H/Jjz9jpH7fec2t43DcrPph7g43gxwXL/Txv2WX8VJu33AQA2D4qXgrsg/kw7/0E4PajqNWowGGvcHQRv0W99NPhu8kk3gW0XHvx+aoHkCRNt10Q/bpIAgCNCFpOEZNOvic+skmkzsWbTOcTbM29xqPyVaNpRMm2u7euLd0idbSx1hT/AElP1W8Fg8BFrHVHYHaHZjfpu8kx2rOWDv8A7rj/ANIzJJAM+KVPpK4CIG/36o0EH8hHYnafaBnlu11TDasE63g/cuQPSUyOy2QZ3pv0jMjstt4paCD+Qjr27TsRJ1I9VUcTUy952nLd5LlqfSUiYaNQYvuUx0sdEZWneno10E8aLNyptGtbtmbOFgp/Pa+9xkeG9c1+kJ4DhPJT/SZ3Busq3DyRgp8t/c6B2Nrz3tQRu0XI4fFhpLT7JhGnpM7g1eZ7d2o9uLqlri0yO6d2VsW0KyxMO+Dr9mnu1b+Z6gzEiNVLZj5zVPrGB9lkj3uze5eZYfpbVAgkO8sp9xheh7IxINGmRpkb8AuaUaO5OzX6xPnQgqKQes6KCc6WdD50s6KAvzpi9UZ02dFAX50BiXZKgf7Luy7x9k+enor+sVWIaHNIOhCaEXdYoOegMJirFru80wefA+YurnVUUBbnSQ3WpJ0BzxxCc10Fn+Kk535+C6tQ8bKF9eka6Fa6fvTGolqDyhfXpuvQuabpsyNQMoX16XXIXrEwcjUDKF9el16Ezps3xRqBlDOuUevQpqJZkagZQzrkhWQrX+qjn3pagZQvrkuuQuZMH/BGoGUL69I1kG1ylnhGoGUK69cl0qpxWDvrNHq2x92VdD1srL6SUM1LNvYZ8jY/cfJNTt0aYXuyOca9ehdCdq5qOQm7DHkbj7x5LzgFa/R7afU1gSeyey7wO/yMFOcbR3xZ6y2opB6z6NeQrxVXLRqF9YlnQvWpdaigCesTF6H6xMaiKAvNRVuqql1RBYzGBoKaQGftnagpPD5i0EceCDb0xZvD/wCEn4LmNrbT62oXezo3w4+azjVWyhtuQ2dx+l9Pi7+B34Jlw/XJKtNCzHVjE2zGQD7rwjK9KQc3Zg6kxEaysTC1clXtTEFxAOoFxbdJ+Kj9KOLQ95mXtzCbOIM3taOG+Z3CM3FvocWU0xjoeGGxOUjkCJg8T4eG5W1Kk3sLWnQkaN8bFYdWq972ncAYNoANtRff6hM7EnM0Amc0/vSCXRuAsAP6J5AyHRU2zImIBJndyPnb0VPXTa02jnqJHFZuMr5Ze4S5xGpNgIhjuJi5HjwUcTiDd5sAAHGY09hsXi2o5qFEWU1jUGYxAZFjeJBaDHG53Jn1exI1DoPkIj1j+JZLXnKwuMOE3iwa3uNaI11cfJX08VEZNBDGg94uIDnPPHtucSeXgjKGU0w/tRplgOPEm4jlePIqmtiBmO6CRHO8AeQ96zm4pzTmc4kNdcmRLmxYervRKrVm+gDtJExDTJ1vc+fuMoZTTfWDQSdw/v8ABSbiBmLSCT2YMdm/x0Poshz5JcBBa2Gg6NaPO+43up7OIzDMTAJcSd5JiSN1hp+yUOO1hlD3Yy4HEmIGsCZjhKuzAE5jpu5woVmO6zMbkWtrb6ttLt83ISlSiXHQudF+MWvprKi0xUHsMjx+9IET5Kik6HAP0BIzDwsSFWGZSM37Vt47X5PmlYUFB4nfyUW1PiR6Kt9Tti0CQA46EROniCFc2hJEEd9wHM6H4+4pZq6hREOvO7XyUXDM2HaEX84keiso0muO8djjIIkk5ecFUVqktgWJMWO4mIJ+B4pqW4UcfiaBpvLTu941B9FFrlt7cwGdnWN1Ycj277SZ5iL+E8FgBy7ISzKzri7R33RbbGdmRx7TbeI3H7vJdG2svKtnY80nhw3ajiN4XfYHabajQQZWU40zVM2hVS61AjEKXXrOigzrUxqoTrlE1kUBfVrwFyXSjaturabu73Jv9Vp7T2kGNLjoAuGxGILiXO1cZPLgFpCImyD3KslMXJpW5mPKSjKSANWric75GYgCBGp5n08oRnUCpTiQADM+WnMxuCBbQyMlxIzGAy/aj2j4GPyVY2s50gGzczvGQLRw1/iKyf8A57GLQQMOM2YZhTZlgu7UxEOtq2TJjSVVg8U01S9wGUuNtYmTbfGqswtaKTmF2UF0tJNgCyCT/pPieazajyIHsxDeEZrnibykldpglZt0zmLge44PcCQLuiXNdFwRFuXmo4nEnKHEZg2WwBlhpN2nnPw80LgazmOLSyc3ZcCYIMECD4OlUY6WiA+YMkXG6JM6zMT96jL71CS3I1XFpykw1sZfslwIuOSsxFbtw0Q1om1iLlziPMkeSjXpSwOJJtqOE9k+k+gVVGbZtRIaNJuTrpqYWqaaKNHE0ppgz3nONPmbZmncCZEfZTYDENc4ZiZPei+tm2/edPCAoUXmH0XAyLs5RLgLccz/AFCbZ+VzW5rHMb6Euk8xINhyWXZ2TWwYIY8HWmT3t3aEHy3psVXA9kfrBIjiJgnj/UKl20pe6e6cgiwvlbNovJgzuI5qeKrNEGJJGaQO7BIMbxpMbpUb2rFQVTx8sDm2cCM0yYvBI4zp5KnD4sHMx3GREmIkDXcQfchaLmkm5OaSAJve8/s6qLmlnavle7KRaYb3DMdky3xuU8q6BlLqmMDWhpcbOyhxuC1hB890njbipVC57Xvm4ByZSQLX85kjwas/qjUcbBoYNbAQAIE6eSJcZdTEwS5ogOkFhi1uUyeR4qqSKo18LVDwxw7r4kRN3AtIjhM+iBxNYupBx9lwIkwSSS4ta0DeHW80sK3qXmT1be09nZBki1xwjTlPNAYzHEyM3dyBki9t4O4idOR4LOMblsSo7m06qTReWaAOykGOy2Tmi15Gg4c1DC4ppLAcozGwFzqSSfGD4QhqGIBY55MZssNG55EeQcCLHj6hEljIb33Q0EGQ1jpBbpqZbeUKN2gy9jUxePYHNqhrnNqT2pymSILWt5NDRexuuf2rgurdIjK4AwNGk3yibmBC1a+EdUIaIDhDQNMjGCC4jm4TxMHdoHjqYbmYDIaLxPaMyS47zF+AhaYbSaouGxk5l2fRfYDXUQ+pVfTc8y3KA4BugzNJEzc7rQuSr4AtcAdDEHhMGDzghdbWxoFm2AgAchYe4LaTtbG6o1jsKuP9nVo1RwLjRd6Olv8AqVNSlimd/D1o4tb1o9aRcgaO1CNCjqG3nDeR4FZ0ygR+3w0w+Wn9oFn8wCi/pFTjvDyIW3T6WVN73HxM/FV1Ntsf36VJ/wBqkw++EvkBw+09q9abd0X8Tu8lnOeux2zsilXE0gKdQaDRruR4eK4yvScxxa4FrhYgraLTJaGlNKjKUqxUPKdQlOgKNzaNJznF8WaWBoF7bx4z8VRQoE5yYu0ui8i828vcitl4yZBgOJsYuHaDMPQTzCg2tkqQZtlbcd4Zcrr+pXLbVx4Md+hB4JDg03i+4EAg/wBFOnhBAa8QZEAmTESMpFoI+/gqWGWuBiQ3NI3iSCFVSqxEmWicp+rO4/sp7josw4yVcr7lpjy3Ecxw5Qp4kteTBtnInfBJLbcJsp7SwxcWvETE+J0N/ET5oOpX3mcxblc0zaIynw3eSE824Lfcvq4kiGN0yNnxHDmjWBhaM1nMcJERoZEKBwwDnO1IkgcYm3HW9uCi6oZaX27UPcALEyQCNLfcVm3fQXUswx7ZN+z1hNtQ5wLYOpMenmovqOpNAAadZP1S4lxb4wW33K/FPDCWiA4i3C0GRughKjQIYXuaM2RxDRcSRr6wCPFTm7sVg1V+STluWAvG4WaD5R8U9wOsbECBlNrvDgb7oLQZVIY8NDjYaDlP1uWo9yONAdSdWw9oE2EPDhDvMf6iqbpAPTZfcHHhFxYSI3ER4AneQo4uq1jSxgzmo4kGxaHEta4Nj2vcOaFwWWZJMwA2dwEix4Ix1WJENztkt+0RAPHSyh7MO4Linlrm0gJ9p37RnujkLq/DYcdbmMA9YW30YASC1vq2+mqufTa6KgEuy9kkQM0HskfWaRp+KlnYK4Loyy4vJ07dxJ4aeqHPalwKyjGdqnLz2m1XNbHamTLZ3kGHgcj4LPdRDDftsDiWdnL1pO/jkEXPlvKOpVgHPGUFxu28CWl2QmdCJKVas1zsjgGhwJaZHYmdJ3EtNlSk1sNbBFCmfm1QPu99RjJJAgntjXxb7gs52KmrewD8u6ZGYkid8uA8gtLH0iKdOkDJcXHwIytnjqR5N5rO2iMwLp0uY0zNJY4+p96nDd/MIhm08QQBTY0gmM50LiAW5f2pAk7rDwQ7A1ppiqCMweX69173MvzsTPMLSqdprKwyyQwtn6xF/eAkzBBxyuMyGNcXEiQxokE69p+Y/wBlKmkqJukU0dkOqVctSYBudxEHtMjkCZ8FlY2sWVXNEuaCY1JABNnHiIN11dau2k2o4AdlpA8BlIZ4GWx9pZ2J2aCxgi/Uhr3ExBeXFsDe7rMxKMPHd2+g4ToxRjIMfniiXVS2JtIkeHgp4HAB9GmTTcXMzER7fad2I3gEfmSqtj0uvxDutmA0ugWAggAHleF0aq38uprnD8XRNNlN5PfB3RB4ehQoxa1sG/rmVm1WgFr5ZJDtwMATqGwD9pZbKLBXFPVz2PFxZri05COcgLOGN1Uuq/Yo4nZltCq4tc4d1sZjwkwFHFup1mgVNdGvHeH4jkn6h1PCVQbl1ZotoQ2SSOIWVgyXzEwBu1JNmj7/ACK0jNO3wy1O7BcTst7HBsZsxhrho7lO48ihXtgwVt4eu8VRSIGbMBEgiZBmeWqW2P11ZlGlcNOVo4uJlzifH4LTUadeVhm3MJJau0dhmlUcwB7g2O1AEyAZAnS6ZNYkWrQ1JMDDru9fO91t7bFp39k+capJLOfij64M5dUB4TvP/PFVloBMCP1jh5cPBJJHcAyh3PN/8rEHtQd3z+5JJTDxCXU0cPfJ+eKE2m3T8+yUklEfGJdQyrf5vN+y74LSpnst+zT99ME+9JJYz6euSJCwlMdY0QIIbaLXF7eZQ22R+to8yJ5668Ukko+P5AupTVpiG2FqjQLaDgOSljxZv2h/zJJKu6GWM/2Q/wB4pe8OB9wHohscLu5sqHzDGkH1umSTj4hrqS2YP1FX7dP+V/4lCVO+ftUPiUkla8T9cDXV+uDYxrZdVndhnxy/Wv09B6BZWEM07/Uqfy1D8UklGH4SV0CKYnB053OMcu3uWhXvn8HfzNSSUz6/NifUo2g4/NGX/wAOl/O78B6BaFG7j9uj/wBQpklnLw/N/gl9CmnatTAsCXyBabzfzJUNmtirif8A1B8XFMkh+H5fkfr7gGzHHOzmax8yWgn0VNV57JkyA+DvH652hTJLpfi9eZp3NTEHtgbp03anci8ef1lMcAf5EklyvqvgzM5/EMAdWIAEZYi0dsovoW0fOHGLijbldot5JJLqxP8Ail67I0l4WdLUYCTIHokkkvPM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49" y="386650"/>
            <a:ext cx="3212259" cy="12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87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5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306586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Canali di approvvigionamento - pubblico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65863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6415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Base: </a:t>
            </a:r>
            <a:r>
              <a:rPr lang="it-IT" sz="1200" dirty="0" smtClean="0">
                <a:solidFill>
                  <a:srgbClr val="000000"/>
                </a:solidFill>
              </a:rPr>
              <a:t>enti pubblici - 124 casi </a:t>
            </a:r>
            <a:r>
              <a:rPr lang="it-IT" sz="1200" dirty="0">
                <a:solidFill>
                  <a:srgbClr val="000000"/>
                </a:solidFill>
              </a:rPr>
              <a:t>- valori al netto di quanti non esprimono un’opinione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481792505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0000"/>
                </a:solidFill>
                <a:latin typeface="Tahoma" pitchFamily="34" charset="0"/>
              </a:rPr>
              <a:t>D. 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1 (se ente pubblico) Il suo ente per lavori e/o fornitura di servizi fa gare direttamente, si avvale di centrali di committenza o in alcuni casi fa gare direttamente e in altri  si avvale di centrali di committenza?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6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3065863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8359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Base: </a:t>
            </a:r>
            <a:r>
              <a:rPr lang="it-IT" sz="1200" dirty="0" smtClean="0">
                <a:solidFill>
                  <a:srgbClr val="000000"/>
                </a:solidFill>
              </a:rPr>
              <a:t>enti pubblici che fanno gare direttamente – 100 casi </a:t>
            </a:r>
            <a:r>
              <a:rPr lang="it-IT" sz="1200" dirty="0">
                <a:solidFill>
                  <a:srgbClr val="000000"/>
                </a:solidFill>
              </a:rPr>
              <a:t>- valori al netto di quanti non esprimono un’opinione</a:t>
            </a:r>
          </a:p>
        </p:txBody>
      </p:sp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552450" y="755993"/>
            <a:ext cx="78692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D.2 Per quali motivi fa gare direttamente? (Risposta aperta) 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967027756"/>
              </p:ext>
            </p:extLst>
          </p:nvPr>
        </p:nvGraphicFramePr>
        <p:xfrm>
          <a:off x="251520" y="1196753"/>
          <a:ext cx="8640960" cy="5143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Canali di approvvigionamento - pubblico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9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7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306586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Canali di approvvigionamento - privato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65863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641543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Base: </a:t>
            </a:r>
            <a:r>
              <a:rPr lang="it-IT" sz="1200" dirty="0" smtClean="0">
                <a:solidFill>
                  <a:srgbClr val="000000"/>
                </a:solidFill>
              </a:rPr>
              <a:t>ente privato – 80 casi </a:t>
            </a:r>
            <a:r>
              <a:rPr lang="it-IT" sz="1200" dirty="0">
                <a:solidFill>
                  <a:srgbClr val="000000"/>
                </a:solidFill>
              </a:rPr>
              <a:t>- valori al netto di quanti non esprimono un’opinione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231529027"/>
              </p:ext>
            </p:extLst>
          </p:nvPr>
        </p:nvGraphicFramePr>
        <p:xfrm>
          <a:off x="179512" y="1431360"/>
          <a:ext cx="8640960" cy="49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34925" y="692696"/>
            <a:ext cx="9001571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400" b="1" dirty="0">
                <a:solidFill>
                  <a:srgbClr val="000000"/>
                </a:solidFill>
                <a:latin typeface="Tahoma" pitchFamily="34" charset="0"/>
              </a:rPr>
              <a:t>D. 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3 (se ente privato</a:t>
            </a:r>
            <a:r>
              <a:rPr lang="it-IT" sz="1400" b="1" dirty="0">
                <a:solidFill>
                  <a:srgbClr val="000000"/>
                </a:solidFill>
                <a:latin typeface="Tahoma" pitchFamily="34" charset="0"/>
              </a:rPr>
              <a:t>) L</a:t>
            </a:r>
            <a:r>
              <a:rPr lang="it-IT" sz="1400" b="1" dirty="0" smtClean="0">
                <a:solidFill>
                  <a:srgbClr val="000000"/>
                </a:solidFill>
                <a:latin typeface="Tahoma" pitchFamily="34" charset="0"/>
              </a:rPr>
              <a:t>a sua azienda per lavori e/o fornitura di servizi si avvale direttamente dei propri fornitori, si avvale di centrali di committenza o in alcuni casi dei propri fornitori e in altri di centrali di committenza? </a:t>
            </a:r>
            <a:endParaRPr lang="it-IT" sz="1400" dirty="0">
              <a:solidFill>
                <a:srgbClr val="000000"/>
              </a:solidFill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2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5861" name="Segnaposto numero diapositiva 1"/>
          <p:cNvSpPr txBox="1">
            <a:spLocks noGrp="1"/>
          </p:cNvSpPr>
          <p:nvPr/>
        </p:nvSpPr>
        <p:spPr bwMode="auto">
          <a:xfrm>
            <a:off x="6516688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CF606F6-B586-4F59-B33F-CCCA8F5A14D5}" type="slidenum">
              <a:rPr lang="it-IT" sz="1000">
                <a:solidFill>
                  <a:srgbClr val="000000"/>
                </a:solidFill>
              </a:rPr>
              <a:pPr algn="r"/>
              <a:t>8</a:t>
            </a:fld>
            <a:endParaRPr lang="it-IT" sz="1000">
              <a:solidFill>
                <a:srgbClr val="000000"/>
              </a:solidFill>
            </a:endParaRPr>
          </a:p>
        </p:txBody>
      </p:sp>
      <p:sp>
        <p:nvSpPr>
          <p:cNvPr id="3065864" name="Text Box 4"/>
          <p:cNvSpPr txBox="1">
            <a:spLocks noChangeArrowheads="1"/>
          </p:cNvSpPr>
          <p:nvPr/>
        </p:nvSpPr>
        <p:spPr bwMode="auto">
          <a:xfrm>
            <a:off x="552450" y="755993"/>
            <a:ext cx="7869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D.4 Per quali motivi si avvale direttamente </a:t>
            </a:r>
            <a:r>
              <a:rPr lang="it-IT" sz="1600" b="1" dirty="0">
                <a:solidFill>
                  <a:srgbClr val="000000"/>
                </a:solidFill>
                <a:latin typeface="Tahoma" pitchFamily="34" charset="0"/>
              </a:rPr>
              <a:t>dei propri fornitori? </a:t>
            </a:r>
            <a:r>
              <a:rPr lang="it-IT" sz="1600" b="1" dirty="0" smtClean="0">
                <a:solidFill>
                  <a:srgbClr val="000000"/>
                </a:solidFill>
                <a:latin typeface="Tahoma" pitchFamily="34" charset="0"/>
              </a:rPr>
              <a:t>(Risposta aperta) </a:t>
            </a:r>
            <a:endParaRPr lang="it-IT" dirty="0">
              <a:solidFill>
                <a:srgbClr val="0000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04" y="170626"/>
            <a:ext cx="901204" cy="348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afico 7"/>
          <p:cNvGraphicFramePr/>
          <p:nvPr>
            <p:extLst>
              <p:ext uri="{D42A27DB-BD31-4B8C-83A1-F6EECF244321}">
                <p14:modId xmlns:p14="http://schemas.microsoft.com/office/powerpoint/2010/main" val="3488775565"/>
              </p:ext>
            </p:extLst>
          </p:nvPr>
        </p:nvGraphicFramePr>
        <p:xfrm>
          <a:off x="251520" y="1412777"/>
          <a:ext cx="8640960" cy="4927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3871" y="6428828"/>
            <a:ext cx="624504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53B822-F4C5-4ED0-94AC-E4D41673A7C7}" type="slidenum">
              <a:rPr lang="it-IT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4924" y="44450"/>
            <a:ext cx="75614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it-IT" sz="2800" b="1" i="1" dirty="0" smtClean="0">
                <a:solidFill>
                  <a:srgbClr val="000000"/>
                </a:solidFill>
                <a:latin typeface="Tahoma" pitchFamily="34" charset="0"/>
              </a:rPr>
              <a:t>Canali di approvvigionamento - privato</a:t>
            </a:r>
            <a:endParaRPr lang="it-IT" sz="2800" b="1" i="1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04838" y="6323013"/>
            <a:ext cx="83596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 dirty="0">
                <a:solidFill>
                  <a:srgbClr val="000000"/>
                </a:solidFill>
              </a:rPr>
              <a:t>Base: </a:t>
            </a:r>
            <a:r>
              <a:rPr lang="it-IT" sz="1200" dirty="0" smtClean="0">
                <a:solidFill>
                  <a:srgbClr val="000000"/>
                </a:solidFill>
              </a:rPr>
              <a:t>enti privati che fanno gare direttamente – 75 casi </a:t>
            </a:r>
            <a:r>
              <a:rPr lang="it-IT" sz="1200" dirty="0">
                <a:solidFill>
                  <a:srgbClr val="000000"/>
                </a:solidFill>
              </a:rPr>
              <a:t>- valori al netto di quanti non esprimono un’opinione</a:t>
            </a:r>
          </a:p>
        </p:txBody>
      </p:sp>
    </p:spTree>
    <p:extLst>
      <p:ext uri="{BB962C8B-B14F-4D97-AF65-F5344CB8AC3E}">
        <p14:creationId xmlns:p14="http://schemas.microsoft.com/office/powerpoint/2010/main" val="30508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914" name="AutoShape 2"/>
          <p:cNvSpPr>
            <a:spLocks noChangeArrowheads="1"/>
          </p:cNvSpPr>
          <p:nvPr/>
        </p:nvSpPr>
        <p:spPr bwMode="auto">
          <a:xfrm>
            <a:off x="1979713" y="2636838"/>
            <a:ext cx="4968552" cy="1152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>
            <a:solidFill>
              <a:srgbClr val="CC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Tahoma" pitchFamily="34" charset="0"/>
              </a:rPr>
              <a:t>TAGLIO DEI </a:t>
            </a:r>
            <a:r>
              <a:rPr lang="it-IT" sz="2400" dirty="0" smtClean="0">
                <a:solidFill>
                  <a:srgbClr val="000000"/>
                </a:solidFill>
                <a:latin typeface="Tahoma" pitchFamily="34" charset="0"/>
              </a:rPr>
              <a:t>COSTI NELLE</a:t>
            </a:r>
          </a:p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 smtClean="0">
                <a:solidFill>
                  <a:srgbClr val="000000"/>
                </a:solidFill>
                <a:latin typeface="Tahoma" pitchFamily="34" charset="0"/>
              </a:rPr>
              <a:t> GARE D'APPALTO </a:t>
            </a:r>
            <a:r>
              <a:rPr lang="it-IT" sz="2400" dirty="0">
                <a:solidFill>
                  <a:srgbClr val="000000"/>
                </a:solidFill>
                <a:latin typeface="Tahoma" pitchFamily="34" charset="0"/>
              </a:rPr>
              <a:t>= </a:t>
            </a:r>
          </a:p>
          <a:p>
            <a:pPr algn="ctr" defTabSz="449263">
              <a:buClr>
                <a:srgbClr val="000000"/>
              </a:buClr>
              <a:buSzPct val="100000"/>
              <a:buFont typeface="Tahoma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dirty="0">
                <a:solidFill>
                  <a:srgbClr val="000000"/>
                </a:solidFill>
                <a:latin typeface="Tahoma" pitchFamily="34" charset="0"/>
              </a:rPr>
              <a:t>PERDITA DI </a:t>
            </a:r>
            <a:r>
              <a:rPr lang="it-IT" sz="2400" dirty="0" smtClean="0">
                <a:solidFill>
                  <a:srgbClr val="000000"/>
                </a:solidFill>
                <a:latin typeface="Tahoma" pitchFamily="34" charset="0"/>
              </a:rPr>
              <a:t>QUALITÀ</a:t>
            </a:r>
            <a:endParaRPr lang="it-IT" sz="2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" name="AutoShape 2" descr="data:image/jpeg;base64,/9j/4AAQSkZJRgABAQAAAQABAAD/2wCEAAkGBhQSERUUExQUFBQVFBYXFRUVFBcUFxUXFhcVFRUUFBQXHCYeFxkjGRcVHy8gJCcpLCwtFR4xNTAqNSYrLCkBCQoKDgwOGg8PGiwkHyQpLCkpKSwtKSwsLCwpKiwsLCwsLCksLCwsLCwpLCwsKSksLCwsLCksKSwsLCwpLCwpKf/AABEIAMIBAwMBIgACEQEDEQH/xAAcAAABBQEBAQAAAAAAAAAAAAAEAAECAwUGBwj/xABLEAABAwIDBAcDCAgDBQkAAAABAAIRAyEEEjEFQVFhBhMiMnGBkUKhsQcUFVJywdHwFiNigpKy4fFDU6IzdLPCwyU0RFRzg5OU0//EABkBAAMBAQEAAAAAAAAAAAAAAAABAgMEBf/EADARAAICAAUCAwgCAgMAAAAAAAABAhEDEhMhUTFBMmHwBCJxgZGhwfEUsdHhM1Ji/9oADAMBAAIRAxEAPwAtjlZKGBSJK9KjzEwgFTsg85Ug8pZRphJUCqs5SLkUOx3VEhUKrLk7XJ0ItFRSzKIATwkPcQeUxqHilIUhCQbiFdWsfKqDAk1yAD6ToCk6tO5CtrKxo5qGirHyE62SfARLMISpHZ8alTmQ8rMes8ncUJXwU6iF0LqLdFCps/NoZWixKIeHZzrsGB7Xoq/mo4eq23bNPBVVcId61WIZPDMqrREWPkLIP5qSZglbXzUBTCpTohwsw34I/VhJuDbxvzstl1AlVuwI3qtQWQBbhwPaHqrACLgj8x/VEt2e1F4XZhcYY1zvAE/BQ5LkpRfBnjEv0B9yuD6p4Leb0ZrxIpX4F7Gn3lZGNwOPY8MZgy8kSC2swgfaju+cLF4sDdYU2Tw1F+riI4en9VI0X8W7tx81dR6N7ScJNPCM5OrPcf8AQ0j3ohnRvaI3YI/+5WH/AE1k8WPJosKXBT1RSRY2HtD/ACsL/wDYqf8A4pJaseR6UjFfZVh6FOLTtryu7Izh1UGghIhNh2zwRzKXGFlLY3i7AYTFaNSkPyEOaQ4JKRTQIUwKLOGJ0afQqP0a86Mf/CVWZE0wbrFIOKIGxqv+W/0UxsSt9Q+4fek5Q5QJS4BcifqeBRY2HW4AeL2/ipjYzxq6mPGoFLnHkrLLgCFAqVOgZR7dnka1aQ/fUuppjXEUvVJ4iHkKGUgrqdOEnVKA1xLPIEqIxeGH+PPgwqG75+jKUaDadSFF+K5oX6Sw3+ZUPgxONr4YezWP7v8ARTlfD+hd+Za1wO5EMq80INu0d1GsfKE36Qs3YaofEpOMn2C0u4e91rXWNi2vJ5Ir9Izuw3q/+qZ23ah/8NT83KoqUe33RMssu4CKZUXUXI76UrbqFAe/7lbh8Vi6hAbToyd2WfuWmeXC+pGRcmS57gj9l7Er17huVv13WHlvPkux2Tsp7RNZzHP4MYA1v3uPP3LVWMvaOyRrH2fu2Yez+iNKnd81Hc7N8mj75W2xgAgAAcAIHoE6HxuLDG8XEw0cSbDyXPKbe7OmMVHZD1qpJyM11cdQ0feTuHmrKVENEDzJuSeJO8psPQyiJkm7j9YnU/nQABWKChFMnTJMBJJJKRnjGVHbPc1jKj3Ma/KAQHLTOwXcAq9oYA06FSRqB8V7csWMlSPDw8KSlbRnfpVl0w1NvOJReF6UPf3eob+7f3pqWHIHaaYkaCRuTYvZVB4dAh0WIteFLjhvt+TWMpmu2tij7TR4Ukxbiz/iHypgLK2HSdUpEOqVA5jspAeQIGnuWkdktkS95E/5hXPKKi62+hupNrv9ROw+L/zn/wCkKo4LEnWs/wDjaEQdjUp9rTe8n71KnsigCZAPiT+KWZL9f7Kp+mAu2bU31z51gqnbK44gedb8FsUdmYeCMjNTzV9PAYfJ3GTHAbkatfoMl/s5x2yqW/EM/jcVA7OoDWtTP8RXUPp0ctmN3GzR+ClUw9MxYa7m8bI1n5/YNNHKjCYYf4jT4U3FWtbhRvcfCiukfgGSIB3juqLtnDNobg7uCNZcv18g03wjDp4nDDRtQ+FMBWs2hR9mlWP7oC2WbOhx7J0nd8E9PZ3acMvA6jf/AGUvEj5/UtQkYwxzTph6p8wFKniCbjDO361AFrDZJl0N38RvCGGAqAkAaHihSi+n9sTUkCiq+JGGZ51Ug2sWyMPR0m7yUSzC1Bu3kap6efLujTVFrt+f8h8QZzK4E9Xhxad5Tu+cASOoHgwqbcVaCRpCMwNM1YaCLjhoOKTdK2gVPZA2GwOLqGG1KQ4nq7AcV1+DwvVtAnMd7iACTxgaeClh6AY0Af35lTqVA0EkgAak7lyyxMx0xhRNA7W25RwrM9eo2m3dJueTWi7j4BcH0t+VxtOaeDAqP0NU3Y37A9s89PFeVbR2nUrvNSs91R59pxnyHAchZNJsdno3SD5ZnGW4SmGj/NqiT4tpiw8yfBcNielWLqPzuxFUuBkHNA/hEDyhZEpSryoVnrnQr5WA8to4whrtG1tGu4CoPZPPTwXpbXAiRdfLC7voH8pLsKRRxBL6GjXG7qX4s+CiUa3Q0z21JVYfEtqNDmEOa4SCLgg8FZKxcih0k0pKbGY7rjcsXpRTjDuRXzhh9qPNA9JK4OHcAZhd2HFqS+JxymmmaLMFDLtB7Q7p5jcVRiaFI5pEad4R6KeHxzgz2Xdoct4Vr9rN7eanrHP4Je+mHuNHOYDCMbiqrCeyW5mnw/oVpAUsszfwO5DbSxdNuNo1GgBtmuAt3pH4Leo4qkC4FhPaJHgfyVriSezp9CIxW62MzqWmMs68DvSrYYNIvA8FqHGNyQAQdNRuVOJxwLRYnQ3IWanK+g3CNdTK60A6+5N89iddeCOqYkSIaN+8IHFUsxtGnFbRp9TGVroQO0TEKP0qYhQbs47yPVN9Hu4g+a1qBncyf00eJ1Tu2+4ka2QjsCeSRwNlWTDJz4gX9PGZ+9TZtwzItaNUIzZwO9W/Q+l9TClxwylLFZeNuOkmU/0q+8HVUv2NEXVZ2c8G0pZcPsPNidyb9oVL77yqW4t/5Cbq3zoVIYZ86FXUUQ5SZW/GFjS5xAABJtuFyt3o3hsUKWbqW03PJMVX5XBsnI0taHEGLkGLuPBCbB2Xnq5niWUiCAb5qlnN8m2d4lvBdqx64PacVXkR3+zYbrMzMc/FtBJZRdG5tR0/6mAe9eP9OOntXFPdSa4totJBDT3yDBJO9s6DfqvbNr4nq8PWf9SjUd/Cxx+5fL7DZY4cU9zpkyyU0ppSlbkDylKinAQApSlTFEqqpZAHafJ90+fhHii85qLzABPcJO47mn3eq9YPSJzj2aNc+FJ594C81+SDoX19T57WbNKmSKLTpUqDV/NrNBxd9leyPrQubEy2aRswztmr/wCXxH/xO/BJbHzpJZ7FHCwqtoD9RU8B8V0rcC3ksrpHhQ2g+IuNy9ZYqk0vM8eODKO5ltDw2z941Cd1R/a36b0YdiPyiHWzD7lGps2oM1wdNy2zxfdGDhNdjL2k1zmOmZEEeIRNDEOLQQdQCr62EqdqWSI4oXZFFzqcD2HFv4fFVaaFTouFR2k3Ue1xVtXCvDhqJtu8VWKDg43O5NUQ2xodCUHiUmU3QRLtTvT9TLNXzGnMIBMiQ6dUxzc0R8ymD2tRq7ipVtmwQcxOo1U5olZZNAYceKYVDxRI2b2tdRxSbssSdNx1VZoiqYN1pjWykcU6O8Y11V1LZggi2p3pm7JBZumCEnKBSzi+fmxJ96t+k4Ik+pVX0VLN0wpv2Tb2dQdFL0y08QuG0W5hMX5qz56wuAAuRAg3JlUP2RpBbrwRWC2aG1A61pi28rHEeHGLaNsPUlJJm9gKQY0NHnzJuT6ytCm9Z9J6JY9eQ9z1+hR0uf8A9n4v/dq3/Dcvm0FfSHSZubAYoccNW/4bl82tK6MHoZyJSlKaU0rYkmFqbM2aahAWZS1Xa9FXtaQSom6Q0Q2jsRtCiXv8uZ4Lm+juwX7QxbKDJAcc1R4/w6Y77vHQDiSFo9Pek3X1Mjf9nT953lerfJX0O+ZYXPUEYivD6k6sbrTpeQMnm48ApTajb6j7nVYTBsw9FlKm0Np02hrGjcAIHiee8od9VTxmIvHBAvqLme7NEWmonQudJAyDQ4LM6R/93dIWt875LL6TVs2HdZejC8y27njxnF7Jj02jIIJHaGjjyUnBwzds7tYPBVU6VMsEZe8N8K35gDmh0ae14LTYzzMlUrP7VwbDcQsnZsNr1mOsHDMOE6FbD9mHtds6DgVlbQomniqRJkHsk6d60esJwcXaRVy7mm/qyAfAqR6sxHgrW4M3Ecd4Um4YxppeZG5ZZlyUlJ9gY0WT5Jm0mX8eC0TgjIsDeNeKsGCh1wLjiNynVS7lrCk+xltoMI3z4J34dsSJ3blrU9nySI568VBuyCQR4jVLWXJWjLgy3YdoIifRJ1ATvNuC0n7KdlnwOqepsd1rjXjxT1o8i0Zf9TIDDJ1Ttab66rVdsZ2YXF5TfRD8xEjSdfJPWjyToz4MljXRF94Sh0b9FojZT5cLWg+oVbdmVL8iVSxI8oh4c12YI57405qdGqSbqwYJ+X+6Dw9T4rLHkstI6PZovM2zWpvRDKiz6dRXCquI9ENxEPpVGHR1Oo3+JjgvmQOix1Fj4ixX0Hi8Q55FKn3nyJOjW+088gPfA3oKr8lezXElzKhcSS5wrPbJNyYBgXWuHJR6kSVnhXWJ869rq/I3s06HEt8KwP8AM0oWr8iGDPdxOKb4mk7/AJAttWJOVnj4qolm1HNEAwvS6vyCtP8As8a79+g0+8PCzcb8hOJaJZiaVQcMjmH4lGeLFTMz5KuivzzGdbUE0MOQ506Pq602cwIzH7IG9e74zF5RA1XGdB8M3CYRtJveDnGodJebE+gEcgFr1MRK55ycmaJFtSsqHVFU6qq3VFJRdnSQvWJIEanUrJ6SU4w7l1BwiwumFGMOV2YWJc0vM8hYMou2D03U8gmO8NRz8FJ9On2u7qPuR9EjIOy/vD2TxUqhb2+y7UR2Dy0sq1NzPRkAOos7VxoNHf1QHSLDfqy5pJLC06zzW9UbT7VuEdg/gh9o4emadQACYEdk/gqhiVJMawpIfC1y4NcI7TQdFYxz7gRrw4oHow5rsOzMbsc5hvu3fctg0WZtdRxO7ms5tRk0WoSq7KfnDsm63LgrHYo2NteHFKgynLm8DxOhH90/VMLOY8dyzbjwaLU5HGNcHeI4cE7Me4E+ugTVKTLHmN53pnUGZhzB3nxS93gebF5J08acpF940CY7QJZv0G4blBtBmY+R3pqeHZBHM8UVDgNTF5Lqu0DY315b7Jn7QOYG+8bvFUdS3JzjnuT1KLIB5jijLDgWpjck/nxz77t5bj4c1EYt2Z1zeDu/BNUoNzN8SN/BOaDc3iOe5P3eBOWM+5BuJIDtbEnXzXOYSrYLpH0G9sfs8DwIXH4OrYeAUzrsdPs+bfMbTKiVbEwEIyoqK56x7ae49p/2G6jzMN/eWR1mlsmzTVd3qmn7LPZHn3j4jgi/nCEfWlRzpAHfOjxT/PCgc6XWIAP+fHipt2k7SbLM6xN1iKAhjH5KuYd2pryeND5j+XmrRWVGKZnYWm06HgRcHyKGweKzNvZwMOHAixTAPNVVuqKkvVbnoAuNRJDZ0kUB0OJ209joJPoFmdINomph3SZgSsuv0izGSxvqVTidqh9N7coBcBEfevShhJNOjgftEWmrN2j0gflAv3uXipP6Qvh2tyOHJc4NskADI2xnUpzts37LL+PJVox4H/Jjz9jpH7fec2t43DcrPph7g43gxwXL/Txv2WX8VJu33AQA2D4qXgrsg/kw7/0E4PajqNWowGGvcHQRv0W99NPhu8kk3gW0XHvx+aoHkCRNt10Q/bpIAgCNCFpOEZNOvic+skmkzsWbTOcTbM29xqPyVaNpRMm2u7euLd0idbSx1hT/AElP1W8Fg8BFrHVHYHaHZjfpu8kx2rOWDv8A7rj/ANIzJJAM+KVPpK4CIG/36o0EH8hHYnafaBnlu11TDasE63g/cuQPSUyOy2QZ3pv0jMjstt4paCD+Qjr27TsRJ1I9VUcTUy952nLd5LlqfSUiYaNQYvuUx0sdEZWneno10E8aLNyptGtbtmbOFgp/Pa+9xkeG9c1+kJ4DhPJT/SZ3Busq3DyRgp8t/c6B2Nrz3tQRu0XI4fFhpLT7JhGnpM7g1eZ7d2o9uLqlri0yO6d2VsW0KyxMO+Dr9mnu1b+Z6gzEiNVLZj5zVPrGB9lkj3uze5eZYfpbVAgkO8sp9xheh7IxINGmRpkb8AuaUaO5OzX6xPnQgqKQes6KCc6WdD50s6KAvzpi9UZ02dFAX50BiXZKgf7Luy7x9k+enor+sVWIaHNIOhCaEXdYoOegMJirFru80wefA+YurnVUUBbnSQ3WpJ0BzxxCc10Fn+Kk535+C6tQ8bKF9eka6Fa6fvTGolqDyhfXpuvQuabpsyNQMoX16XXIXrEwcjUDKF9el16Ezps3xRqBlDOuUevQpqJZkagZQzrkhWQrX+qjn3pagZQvrkuuQuZMH/BGoGUL69I1kG1ylnhGoGUK69cl0qpxWDvrNHq2x92VdD1srL6SUM1LNvYZ8jY/cfJNTt0aYXuyOca9ehdCdq5qOQm7DHkbj7x5LzgFa/R7afU1gSeyey7wO/yMFOcbR3xZ6y2opB6z6NeQrxVXLRqF9YlnQvWpdaigCesTF6H6xMaiKAvNRVuqql1RBYzGBoKaQGftnagpPD5i0EceCDb0xZvD/wCEn4LmNrbT62oXezo3w4+azjVWyhtuQ2dx+l9Pi7+B34Jlw/XJKtNCzHVjE2zGQD7rwjK9KQc3Zg6kxEaysTC1clXtTEFxAOoFxbdJ+Kj9KOLQ95mXtzCbOIM3taOG+Z3CM3FvocWU0xjoeGGxOUjkCJg8T4eG5W1Kk3sLWnQkaN8bFYdWq972ncAYNoANtRff6hM7EnM0Amc0/vSCXRuAsAP6J5AyHRU2zImIBJndyPnb0VPXTa02jnqJHFZuMr5Ze4S5xGpNgIhjuJi5HjwUcTiDd5sAAHGY09hsXi2o5qFEWU1jUGYxAZFjeJBaDHG53Jn1exI1DoPkIj1j+JZLXnKwuMOE3iwa3uNaI11cfJX08VEZNBDGg94uIDnPPHtucSeXgjKGU0w/tRplgOPEm4jlePIqmtiBmO6CRHO8AeQ96zm4pzTmc4kNdcmRLmxYervRKrVm+gDtJExDTJ1vc+fuMoZTTfWDQSdw/v8ABSbiBmLSCT2YMdm/x0Poshz5JcBBa2Gg6NaPO+43up7OIzDMTAJcSd5JiSN1hp+yUOO1hlD3Yy4HEmIGsCZjhKuzAE5jpu5woVmO6zMbkWtrb6ttLt83ISlSiXHQudF+MWvprKi0xUHsMjx+9IET5Kik6HAP0BIzDwsSFWGZSM37Vt47X5PmlYUFB4nfyUW1PiR6Kt9Tti0CQA46EROniCFc2hJEEd9wHM6H4+4pZq6hREOvO7XyUXDM2HaEX84keiso0muO8djjIIkk5ecFUVqktgWJMWO4mIJ+B4pqW4UcfiaBpvLTu941B9FFrlt7cwGdnWN1Ycj277SZ5iL+E8FgBy7ISzKzri7R33RbbGdmRx7TbeI3H7vJdG2svKtnY80nhw3ajiN4XfYHabajQQZWU40zVM2hVS61AjEKXXrOigzrUxqoTrlE1kUBfVrwFyXSjaturabu73Jv9Vp7T2kGNLjoAuGxGILiXO1cZPLgFpCImyD3KslMXJpW5mPKSjKSANWric75GYgCBGp5n08oRnUCpTiQADM+WnMxuCBbQyMlxIzGAy/aj2j4GPyVY2s50gGzczvGQLRw1/iKyf8A57GLQQMOM2YZhTZlgu7UxEOtq2TJjSVVg8U01S9wGUuNtYmTbfGqswtaKTmF2UF0tJNgCyCT/pPieazajyIHsxDeEZrnibykldpglZt0zmLge44PcCQLuiXNdFwRFuXmo4nEnKHEZg2WwBlhpN2nnPw80LgazmOLSyc3ZcCYIMECD4OlUY6WiA+YMkXG6JM6zMT96jL71CS3I1XFpykw1sZfslwIuOSsxFbtw0Q1om1iLlziPMkeSjXpSwOJJtqOE9k+k+gVVGbZtRIaNJuTrpqYWqaaKNHE0ppgz3nONPmbZmncCZEfZTYDENc4ZiZPei+tm2/edPCAoUXmH0XAyLs5RLgLccz/AFCbZ+VzW5rHMb6Euk8xINhyWXZ2TWwYIY8HWmT3t3aEHy3psVXA9kfrBIjiJgnj/UKl20pe6e6cgiwvlbNovJgzuI5qeKrNEGJJGaQO7BIMbxpMbpUb2rFQVTx8sDm2cCM0yYvBI4zp5KnD4sHMx3GREmIkDXcQfchaLmkm5OaSAJve8/s6qLmlnavle7KRaYb3DMdky3xuU8q6BlLqmMDWhpcbOyhxuC1hB890njbipVC57Xvm4ByZSQLX85kjwas/qjUcbBoYNbAQAIE6eSJcZdTEwS5ogOkFhi1uUyeR4qqSKo18LVDwxw7r4kRN3AtIjhM+iBxNYupBx9lwIkwSSS4ta0DeHW80sK3qXmT1be09nZBki1xwjTlPNAYzHEyM3dyBki9t4O4idOR4LOMblsSo7m06qTReWaAOykGOy2Tmi15Gg4c1DC4ppLAcozGwFzqSSfGD4QhqGIBY55MZssNG55EeQcCLHj6hEljIb33Q0EGQ1jpBbpqZbeUKN2gy9jUxePYHNqhrnNqT2pymSILWt5NDRexuuf2rgurdIjK4AwNGk3yibmBC1a+EdUIaIDhDQNMjGCC4jm4TxMHdoHjqYbmYDIaLxPaMyS47zF+AhaYbSaouGxk5l2fRfYDXUQ+pVfTc8y3KA4BugzNJEzc7rQuSr4AtcAdDEHhMGDzghdbWxoFm2AgAchYe4LaTtbG6o1jsKuP9nVo1RwLjRd6Olv8AqVNSlimd/D1o4tb1o9aRcgaO1CNCjqG3nDeR4FZ0ygR+3w0w+Wn9oFn8wCi/pFTjvDyIW3T6WVN73HxM/FV1Ntsf36VJ/wBqkw++EvkBw+09q9abd0X8Tu8lnOeux2zsilXE0gKdQaDRruR4eK4yvScxxa4FrhYgraLTJaGlNKjKUqxUPKdQlOgKNzaNJznF8WaWBoF7bx4z8VRQoE5yYu0ui8i828vcitl4yZBgOJsYuHaDMPQTzCg2tkqQZtlbcd4Zcrr+pXLbVx4Md+hB4JDg03i+4EAg/wBFOnhBAa8QZEAmTESMpFoI+/gqWGWuBiQ3NI3iSCFVSqxEmWicp+rO4/sp7josw4yVcr7lpjy3Ecxw5Qp4kteTBtnInfBJLbcJsp7SwxcWvETE+J0N/ET5oOpX3mcxblc0zaIynw3eSE824Lfcvq4kiGN0yNnxHDmjWBhaM1nMcJERoZEKBwwDnO1IkgcYm3HW9uCi6oZaX27UPcALEyQCNLfcVm3fQXUswx7ZN+z1hNtQ5wLYOpMenmovqOpNAAadZP1S4lxb4wW33K/FPDCWiA4i3C0GRughKjQIYXuaM2RxDRcSRr6wCPFTm7sVg1V+STluWAvG4WaD5R8U9wOsbECBlNrvDgb7oLQZVIY8NDjYaDlP1uWo9yONAdSdWw9oE2EPDhDvMf6iqbpAPTZfcHHhFxYSI3ER4AneQo4uq1jSxgzmo4kGxaHEta4Nj2vcOaFwWWZJMwA2dwEix4Ix1WJENztkt+0RAPHSyh7MO4Linlrm0gJ9p37RnujkLq/DYcdbmMA9YW30YASC1vq2+mqufTa6KgEuy9kkQM0HskfWaRp+KlnYK4Loyy4vJ07dxJ4aeqHPalwKyjGdqnLz2m1XNbHamTLZ3kGHgcj4LPdRDDftsDiWdnL1pO/jkEXPlvKOpVgHPGUFxu28CWl2QmdCJKVas1zsjgGhwJaZHYmdJ3EtNlSk1sNbBFCmfm1QPu99RjJJAgntjXxb7gs52KmrewD8u6ZGYkid8uA8gtLH0iKdOkDJcXHwIytnjqR5N5rO2iMwLp0uY0zNJY4+p96nDd/MIhm08QQBTY0gmM50LiAW5f2pAk7rDwQ7A1ppiqCMweX69173MvzsTPMLSqdprKwyyQwtn6xF/eAkzBBxyuMyGNcXEiQxokE69p+Y/wBlKmkqJukU0dkOqVctSYBudxEHtMjkCZ8FlY2sWVXNEuaCY1JABNnHiIN11dau2k2o4AdlpA8BlIZ4GWx9pZ2J2aCxgi/Uhr3ExBeXFsDe7rMxKMPHd2+g4ToxRjIMfniiXVS2JtIkeHgp4HAB9GmTTcXMzER7fad2I3gEfmSqtj0uvxDutmA0ugWAggAHleF0aq38uprnD8XRNNlN5PfB3RB4ehQoxa1sG/rmVm1WgFr5ZJDtwMATqGwD9pZbKLBXFPVz2PFxZri05COcgLOGN1Uuq/Yo4nZltCq4tc4d1sZjwkwFHFup1mgVNdGvHeH4jkn6h1PCVQbl1ZotoQ2SSOIWVgyXzEwBu1JNmj7/ACK0jNO3wy1O7BcTst7HBsZsxhrho7lO48ihXtgwVt4eu8VRSIGbMBEgiZBmeWqW2P11ZlGlcNOVo4uJlzifH4LTUadeVhm3MJJau0dhmlUcwB7g2O1AEyAZAnS6ZNYkWrQ1JMDDru9fO91t7bFp39k+capJLOfij64M5dUB4TvP/PFVloBMCP1jh5cPBJJHcAyh3PN/8rEHtQd3z+5JJTDxCXU0cPfJ+eKE2m3T8+yUklEfGJdQyrf5vN+y74LSpnst+zT99ME+9JJYz6euSJCwlMdY0QIIbaLXF7eZQ22R+to8yJ5668Ukko+P5AupTVpiG2FqjQLaDgOSljxZv2h/zJJKu6GWM/2Q/wB4pe8OB9wHohscLu5sqHzDGkH1umSTj4hrqS2YP1FX7dP+V/4lCVO+ftUPiUkla8T9cDXV+uDYxrZdVndhnxy/Wv09B6BZWEM07/Uqfy1D8UklGH4SV0CKYnB053OMcu3uWhXvn8HfzNSSUz6/NifUo2g4/NGX/wAOl/O78B6BaFG7j9uj/wBQpklnLw/N/gl9CmnatTAsCXyBabzfzJUNmtirif8A1B8XFMkh+H5fkfr7gGzHHOzmax8yWgn0VNV57JkyA+DvH652hTJLpfi9eZp3NTEHtgbp03anci8ef1lMcAf5EklyvqvgzM5/EMAdWIAEZYi0dsovoW0fOHGLijbldot5JJLqxP8Ail67I0l4WdLUYCTIHokkkvPM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30000"/>
              </a:lnSpc>
              <a:spcBef>
                <a:spcPct val="50000"/>
              </a:spcBef>
            </a:pPr>
            <a:endParaRPr lang="it-IT">
              <a:solidFill>
                <a:srgbClr val="00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249" y="386650"/>
            <a:ext cx="3212259" cy="124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14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Struttura predefinita">
  <a:themeElements>
    <a:clrScheme name="Struttura predefinit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3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it-IT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00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Pct val="105000"/>
          <a:buFont typeface="Wingdings" pitchFamily="2" charset="2"/>
          <a:buNone/>
          <a:tabLst/>
          <a:defRPr kumimoji="0" lang="it-IT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MediPragma">
    <a:dk1>
      <a:sysClr val="windowText" lastClr="000000"/>
    </a:dk1>
    <a:lt1>
      <a:sysClr val="window" lastClr="FFFFFF"/>
    </a:lt1>
    <a:dk2>
      <a:srgbClr val="5D5C64"/>
    </a:dk2>
    <a:lt2>
      <a:srgbClr val="E4D9BE"/>
    </a:lt2>
    <a:accent1>
      <a:srgbClr val="E6632E"/>
    </a:accent1>
    <a:accent2>
      <a:srgbClr val="73C1C7"/>
    </a:accent2>
    <a:accent3>
      <a:srgbClr val="E0B62E"/>
    </a:accent3>
    <a:accent4>
      <a:srgbClr val="ACC58D"/>
    </a:accent4>
    <a:accent5>
      <a:srgbClr val="BED0D8"/>
    </a:accent5>
    <a:accent6>
      <a:srgbClr val="FF9E1D"/>
    </a:accent6>
    <a:hlink>
      <a:srgbClr val="CF3B0D"/>
    </a:hlink>
    <a:folHlink>
      <a:srgbClr val="7E756C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2849245</TotalTime>
  <Words>1122</Words>
  <Application>Microsoft Office PowerPoint</Application>
  <PresentationFormat>Presentazione su schermo (4:3)</PresentationFormat>
  <Paragraphs>189</Paragraphs>
  <Slides>21</Slides>
  <Notes>8</Notes>
  <HiddenSlides>0</HiddenSlides>
  <MMClips>0</MMClips>
  <ScaleCrop>false</ScaleCrop>
  <HeadingPairs>
    <vt:vector size="6" baseType="variant">
      <vt:variant>
        <vt:lpstr>Tema</vt:lpstr>
      </vt:variant>
      <vt:variant>
        <vt:i4>16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38" baseType="lpstr">
      <vt:lpstr>Struttura predefinita</vt:lpstr>
      <vt:lpstr>Personalizza struttura</vt:lpstr>
      <vt:lpstr>1_Personalizza struttura</vt:lpstr>
      <vt:lpstr>6_Struttura predefinita</vt:lpstr>
      <vt:lpstr>2_Personalizza struttura</vt:lpstr>
      <vt:lpstr>3_Personalizza struttura</vt:lpstr>
      <vt:lpstr>4_Personalizza struttura</vt:lpstr>
      <vt:lpstr>5_Personalizza struttura</vt:lpstr>
      <vt:lpstr>6_Personalizza struttura</vt:lpstr>
      <vt:lpstr>7_Personalizza struttura</vt:lpstr>
      <vt:lpstr>8_Personalizza struttura</vt:lpstr>
      <vt:lpstr>9_Personalizza struttura</vt:lpstr>
      <vt:lpstr>2_Struttura predefinita</vt:lpstr>
      <vt:lpstr>10_Personalizza struttura</vt:lpstr>
      <vt:lpstr>11_Personalizza struttura</vt:lpstr>
      <vt:lpstr>1_Struttura predefinita</vt:lpstr>
      <vt:lpstr>Fotografia di Photo Editor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Coesis Research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Coesis Research</dc:creator>
  <cp:lastModifiedBy>Chiara Calati</cp:lastModifiedBy>
  <cp:revision>7096</cp:revision>
  <cp:lastPrinted>2012-10-02T09:23:51Z</cp:lastPrinted>
  <dcterms:created xsi:type="dcterms:W3CDTF">2003-03-04T18:07:15Z</dcterms:created>
  <dcterms:modified xsi:type="dcterms:W3CDTF">2014-03-25T16:45:18Z</dcterms:modified>
</cp:coreProperties>
</file>